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3" r:id="rId3"/>
    <p:sldId id="257" r:id="rId4"/>
    <p:sldId id="264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sa Palmer" initials="LP" lastIdx="11" clrIdx="0">
    <p:extLst>
      <p:ext uri="{19B8F6BF-5375-455C-9EA6-DF929625EA0E}">
        <p15:presenceInfo xmlns:p15="http://schemas.microsoft.com/office/powerpoint/2012/main" userId="Lisa Palm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D36494-7F0F-473F-B2AF-435EA0502459}" v="11" dt="2021-05-03T19:58:48.5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BAEBDC-2A31-4D6A-9B11-33B283A58664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B5C8E3A8-DCED-4687-AADE-A9BCB2CA96BD}">
      <dgm:prSet phldrT="[Text]"/>
      <dgm:spPr/>
      <dgm:t>
        <a:bodyPr/>
        <a:lstStyle/>
        <a:p>
          <a:r>
            <a:rPr lang="en-US" dirty="0"/>
            <a:t>APR 2018</a:t>
          </a:r>
        </a:p>
      </dgm:t>
    </dgm:pt>
    <dgm:pt modelId="{2075B39A-3282-4501-A0C4-35E90735720B}" type="parTrans" cxnId="{9558BC67-3307-4CD3-B2DC-8D07853F57DF}">
      <dgm:prSet/>
      <dgm:spPr/>
      <dgm:t>
        <a:bodyPr/>
        <a:lstStyle/>
        <a:p>
          <a:endParaRPr lang="en-US"/>
        </a:p>
      </dgm:t>
    </dgm:pt>
    <dgm:pt modelId="{5813E5DB-5C28-4471-8579-99F6EF899642}" type="sibTrans" cxnId="{9558BC67-3307-4CD3-B2DC-8D07853F57DF}">
      <dgm:prSet/>
      <dgm:spPr/>
      <dgm:t>
        <a:bodyPr/>
        <a:lstStyle/>
        <a:p>
          <a:endParaRPr lang="en-US"/>
        </a:p>
      </dgm:t>
    </dgm:pt>
    <dgm:pt modelId="{8DB25F32-BEA1-4F4E-9DB5-1EDA44379474}">
      <dgm:prSet phldrT="[Text]"/>
      <dgm:spPr/>
      <dgm:t>
        <a:bodyPr/>
        <a:lstStyle/>
        <a:p>
          <a:r>
            <a:rPr lang="en-US" dirty="0"/>
            <a:t>AUG 2021</a:t>
          </a:r>
        </a:p>
      </dgm:t>
    </dgm:pt>
    <dgm:pt modelId="{1C7EEF50-37E3-4B31-B868-E112DE2771E8}" type="parTrans" cxnId="{73CAD982-FDC1-49D6-BB83-012EECC01A66}">
      <dgm:prSet/>
      <dgm:spPr/>
      <dgm:t>
        <a:bodyPr/>
        <a:lstStyle/>
        <a:p>
          <a:endParaRPr lang="en-US"/>
        </a:p>
      </dgm:t>
    </dgm:pt>
    <dgm:pt modelId="{3B4B7DF6-A8B5-48C9-A9B9-C0EAC3F68940}" type="sibTrans" cxnId="{73CAD982-FDC1-49D6-BB83-012EECC01A66}">
      <dgm:prSet/>
      <dgm:spPr/>
      <dgm:t>
        <a:bodyPr/>
        <a:lstStyle/>
        <a:p>
          <a:endParaRPr lang="en-US"/>
        </a:p>
      </dgm:t>
    </dgm:pt>
    <dgm:pt modelId="{6EED713D-470A-4413-984C-0DBFD7E6FA52}">
      <dgm:prSet phldrT="[Text]"/>
      <dgm:spPr/>
      <dgm:t>
        <a:bodyPr/>
        <a:lstStyle/>
        <a:p>
          <a:r>
            <a:rPr lang="en-US" dirty="0"/>
            <a:t>JUN 2022</a:t>
          </a:r>
        </a:p>
      </dgm:t>
    </dgm:pt>
    <dgm:pt modelId="{359F25CD-97C6-474D-8BB9-10EA9A33CB74}" type="parTrans" cxnId="{7D192635-676A-460E-9908-BA8616C2E92A}">
      <dgm:prSet/>
      <dgm:spPr/>
      <dgm:t>
        <a:bodyPr/>
        <a:lstStyle/>
        <a:p>
          <a:endParaRPr lang="en-US"/>
        </a:p>
      </dgm:t>
    </dgm:pt>
    <dgm:pt modelId="{7A2245AE-1A1E-4B3F-B7DE-3E51A4F49446}" type="sibTrans" cxnId="{7D192635-676A-460E-9908-BA8616C2E92A}">
      <dgm:prSet/>
      <dgm:spPr/>
      <dgm:t>
        <a:bodyPr/>
        <a:lstStyle/>
        <a:p>
          <a:endParaRPr lang="en-US"/>
        </a:p>
      </dgm:t>
    </dgm:pt>
    <dgm:pt modelId="{E954C9DE-580C-4144-93F1-B68B5D841487}">
      <dgm:prSet phldrT="[Text]"/>
      <dgm:spPr/>
      <dgm:t>
        <a:bodyPr/>
        <a:lstStyle/>
        <a:p>
          <a:r>
            <a:rPr lang="en-US" dirty="0"/>
            <a:t>AUG 2019</a:t>
          </a:r>
        </a:p>
      </dgm:t>
    </dgm:pt>
    <dgm:pt modelId="{5B797AD1-8B10-45F4-862E-DEC3F6C836E7}" type="parTrans" cxnId="{1A07E739-5D02-4894-BADF-09CF1BCF9186}">
      <dgm:prSet/>
      <dgm:spPr/>
      <dgm:t>
        <a:bodyPr/>
        <a:lstStyle/>
        <a:p>
          <a:endParaRPr lang="en-US"/>
        </a:p>
      </dgm:t>
    </dgm:pt>
    <dgm:pt modelId="{CD0664F4-4979-4A8A-B2D7-D8F21B8DF651}" type="sibTrans" cxnId="{1A07E739-5D02-4894-BADF-09CF1BCF9186}">
      <dgm:prSet/>
      <dgm:spPr/>
      <dgm:t>
        <a:bodyPr/>
        <a:lstStyle/>
        <a:p>
          <a:endParaRPr lang="en-US"/>
        </a:p>
      </dgm:t>
    </dgm:pt>
    <dgm:pt modelId="{6E98B7C5-33C4-4CB9-B676-8DFDA1DDF70C}">
      <dgm:prSet phldrT="[Text]"/>
      <dgm:spPr/>
      <dgm:t>
        <a:bodyPr/>
        <a:lstStyle/>
        <a:p>
          <a:r>
            <a:rPr lang="en-US" dirty="0"/>
            <a:t>DEC 2018</a:t>
          </a:r>
        </a:p>
      </dgm:t>
    </dgm:pt>
    <dgm:pt modelId="{28709A2C-453B-457D-BB08-650BC55BE8B5}" type="parTrans" cxnId="{F6D37969-2543-453C-B133-C29E5A3A1428}">
      <dgm:prSet/>
      <dgm:spPr/>
      <dgm:t>
        <a:bodyPr/>
        <a:lstStyle/>
        <a:p>
          <a:endParaRPr lang="en-US"/>
        </a:p>
      </dgm:t>
    </dgm:pt>
    <dgm:pt modelId="{50B26A31-3B40-471D-9DDF-F466CC737243}" type="sibTrans" cxnId="{F6D37969-2543-453C-B133-C29E5A3A1428}">
      <dgm:prSet/>
      <dgm:spPr/>
      <dgm:t>
        <a:bodyPr/>
        <a:lstStyle/>
        <a:p>
          <a:endParaRPr lang="en-US"/>
        </a:p>
      </dgm:t>
    </dgm:pt>
    <dgm:pt modelId="{A834D8F4-752C-45BD-91C3-CDB53A3006FE}">
      <dgm:prSet phldrT="[Text]"/>
      <dgm:spPr/>
      <dgm:t>
        <a:bodyPr/>
        <a:lstStyle/>
        <a:p>
          <a:r>
            <a:rPr lang="en-US" dirty="0"/>
            <a:t>JUNE 2019</a:t>
          </a:r>
        </a:p>
      </dgm:t>
    </dgm:pt>
    <dgm:pt modelId="{039D4782-433F-43E3-BD50-EF64A027C6A0}" type="parTrans" cxnId="{96852003-230D-492A-B543-CE1C2C288DE5}">
      <dgm:prSet/>
      <dgm:spPr/>
      <dgm:t>
        <a:bodyPr/>
        <a:lstStyle/>
        <a:p>
          <a:endParaRPr lang="en-US"/>
        </a:p>
      </dgm:t>
    </dgm:pt>
    <dgm:pt modelId="{B53E27CD-F7FB-460B-8B8A-6131ADAABD68}" type="sibTrans" cxnId="{96852003-230D-492A-B543-CE1C2C288DE5}">
      <dgm:prSet/>
      <dgm:spPr/>
      <dgm:t>
        <a:bodyPr/>
        <a:lstStyle/>
        <a:p>
          <a:endParaRPr lang="en-US"/>
        </a:p>
      </dgm:t>
    </dgm:pt>
    <dgm:pt modelId="{B4D2F2AE-7216-4BA7-92CA-AF311405DEEA}">
      <dgm:prSet phldrT="[Text]"/>
      <dgm:spPr/>
      <dgm:t>
        <a:bodyPr/>
        <a:lstStyle/>
        <a:p>
          <a:r>
            <a:rPr lang="en-US" dirty="0"/>
            <a:t>AUG 2019</a:t>
          </a:r>
        </a:p>
      </dgm:t>
    </dgm:pt>
    <dgm:pt modelId="{73CC7B4E-5E69-40BD-8399-B82E06C22811}" type="parTrans" cxnId="{848D48A8-C551-4223-8B1C-F9323260D916}">
      <dgm:prSet/>
      <dgm:spPr/>
      <dgm:t>
        <a:bodyPr/>
        <a:lstStyle/>
        <a:p>
          <a:endParaRPr lang="en-US"/>
        </a:p>
      </dgm:t>
    </dgm:pt>
    <dgm:pt modelId="{5D8B5FBC-6A44-4BEE-81B5-F2E2464C11FC}" type="sibTrans" cxnId="{848D48A8-C551-4223-8B1C-F9323260D916}">
      <dgm:prSet/>
      <dgm:spPr/>
      <dgm:t>
        <a:bodyPr/>
        <a:lstStyle/>
        <a:p>
          <a:endParaRPr lang="en-US"/>
        </a:p>
      </dgm:t>
    </dgm:pt>
    <dgm:pt modelId="{D543A5B7-CFE4-4D7B-8FBC-1BFB911D3029}" type="pres">
      <dgm:prSet presAssocID="{D2BAEBDC-2A31-4D6A-9B11-33B283A58664}" presName="Name0" presStyleCnt="0">
        <dgm:presLayoutVars>
          <dgm:dir/>
          <dgm:resizeHandles val="exact"/>
        </dgm:presLayoutVars>
      </dgm:prSet>
      <dgm:spPr/>
    </dgm:pt>
    <dgm:pt modelId="{44751AED-A166-4145-8E70-62D6CC59213C}" type="pres">
      <dgm:prSet presAssocID="{B5C8E3A8-DCED-4687-AADE-A9BCB2CA96BD}" presName="parTxOnly" presStyleLbl="node1" presStyleIdx="0" presStyleCnt="7" custScaleX="922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D5DE77-4735-4F95-889D-DFEC354A8A5B}" type="pres">
      <dgm:prSet presAssocID="{5813E5DB-5C28-4471-8579-99F6EF899642}" presName="parSpace" presStyleCnt="0"/>
      <dgm:spPr/>
    </dgm:pt>
    <dgm:pt modelId="{96831A21-0630-4275-A961-34C4A84DE4A0}" type="pres">
      <dgm:prSet presAssocID="{6E98B7C5-33C4-4CB9-B676-8DFDA1DDF70C}" presName="parTxOnly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931688-98D3-491A-8E75-94805630D09C}" type="pres">
      <dgm:prSet presAssocID="{50B26A31-3B40-471D-9DDF-F466CC737243}" presName="parSpace" presStyleCnt="0"/>
      <dgm:spPr/>
    </dgm:pt>
    <dgm:pt modelId="{17AC4FBF-73BB-4B25-A25C-FFE5A86BEBAE}" type="pres">
      <dgm:prSet presAssocID="{A834D8F4-752C-45BD-91C3-CDB53A3006FE}" presName="parTxOnly" presStyleLbl="node1" presStyleIdx="2" presStyleCnt="7" custScaleX="1098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016A76-1523-46C7-B0C2-C28C5CEBCD5E}" type="pres">
      <dgm:prSet presAssocID="{B53E27CD-F7FB-460B-8B8A-6131ADAABD68}" presName="parSpace" presStyleCnt="0"/>
      <dgm:spPr/>
    </dgm:pt>
    <dgm:pt modelId="{2D3863B9-D755-4A6F-8C61-616F8F06CA22}" type="pres">
      <dgm:prSet presAssocID="{B4D2F2AE-7216-4BA7-92CA-AF311405DEEA}" presName="parTxOnly" presStyleLbl="node1" presStyleIdx="3" presStyleCnt="7" custScaleX="105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BB0D2C-5C0D-4311-AF55-173FC0DD788F}" type="pres">
      <dgm:prSet presAssocID="{5D8B5FBC-6A44-4BEE-81B5-F2E2464C11FC}" presName="parSpace" presStyleCnt="0"/>
      <dgm:spPr/>
    </dgm:pt>
    <dgm:pt modelId="{EC767504-83F3-4FBF-BFC8-A40E9A2AF6A2}" type="pres">
      <dgm:prSet presAssocID="{E954C9DE-580C-4144-93F1-B68B5D841487}" presName="parTxOnly" presStyleLbl="node1" presStyleIdx="4" presStyleCnt="7" custScaleX="941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31A324-4F2B-45BB-9461-BF7428388169}" type="pres">
      <dgm:prSet presAssocID="{CD0664F4-4979-4A8A-B2D7-D8F21B8DF651}" presName="parSpace" presStyleCnt="0"/>
      <dgm:spPr/>
    </dgm:pt>
    <dgm:pt modelId="{A39D8204-FA39-4FBC-B0B6-9AD7F035C201}" type="pres">
      <dgm:prSet presAssocID="{8DB25F32-BEA1-4F4E-9DB5-1EDA44379474}" presName="parTxOnly" presStyleLbl="node1" presStyleIdx="5" presStyleCnt="7" custScaleX="102734" custLinFactNeighborX="0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9BF026-5AD1-4820-BB03-F6EBC5E815DD}" type="pres">
      <dgm:prSet presAssocID="{3B4B7DF6-A8B5-48C9-A9B9-C0EAC3F68940}" presName="parSpace" presStyleCnt="0"/>
      <dgm:spPr/>
    </dgm:pt>
    <dgm:pt modelId="{48D1B5CC-8E83-47D7-94E1-2C9BF8D68354}" type="pres">
      <dgm:prSet presAssocID="{6EED713D-470A-4413-984C-0DBFD7E6FA52}" presName="parTxOnly" presStyleLbl="node1" presStyleIdx="6" presStyleCnt="7" custScaleX="894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6852003-230D-492A-B543-CE1C2C288DE5}" srcId="{D2BAEBDC-2A31-4D6A-9B11-33B283A58664}" destId="{A834D8F4-752C-45BD-91C3-CDB53A3006FE}" srcOrd="2" destOrd="0" parTransId="{039D4782-433F-43E3-BD50-EF64A027C6A0}" sibTransId="{B53E27CD-F7FB-460B-8B8A-6131ADAABD68}"/>
    <dgm:cxn modelId="{BB79CDB4-993D-4CB2-9989-D98A66E7DC41}" type="presOf" srcId="{D2BAEBDC-2A31-4D6A-9B11-33B283A58664}" destId="{D543A5B7-CFE4-4D7B-8FBC-1BFB911D3029}" srcOrd="0" destOrd="0" presId="urn:microsoft.com/office/officeart/2005/8/layout/hChevron3"/>
    <dgm:cxn modelId="{848D48A8-C551-4223-8B1C-F9323260D916}" srcId="{D2BAEBDC-2A31-4D6A-9B11-33B283A58664}" destId="{B4D2F2AE-7216-4BA7-92CA-AF311405DEEA}" srcOrd="3" destOrd="0" parTransId="{73CC7B4E-5E69-40BD-8399-B82E06C22811}" sibTransId="{5D8B5FBC-6A44-4BEE-81B5-F2E2464C11FC}"/>
    <dgm:cxn modelId="{9558BC67-3307-4CD3-B2DC-8D07853F57DF}" srcId="{D2BAEBDC-2A31-4D6A-9B11-33B283A58664}" destId="{B5C8E3A8-DCED-4687-AADE-A9BCB2CA96BD}" srcOrd="0" destOrd="0" parTransId="{2075B39A-3282-4501-A0C4-35E90735720B}" sibTransId="{5813E5DB-5C28-4471-8579-99F6EF899642}"/>
    <dgm:cxn modelId="{6AF19138-EC1D-4DD1-AF46-F1399714601E}" type="presOf" srcId="{A834D8F4-752C-45BD-91C3-CDB53A3006FE}" destId="{17AC4FBF-73BB-4B25-A25C-FFE5A86BEBAE}" srcOrd="0" destOrd="0" presId="urn:microsoft.com/office/officeart/2005/8/layout/hChevron3"/>
    <dgm:cxn modelId="{73CAD982-FDC1-49D6-BB83-012EECC01A66}" srcId="{D2BAEBDC-2A31-4D6A-9B11-33B283A58664}" destId="{8DB25F32-BEA1-4F4E-9DB5-1EDA44379474}" srcOrd="5" destOrd="0" parTransId="{1C7EEF50-37E3-4B31-B868-E112DE2771E8}" sibTransId="{3B4B7DF6-A8B5-48C9-A9B9-C0EAC3F68940}"/>
    <dgm:cxn modelId="{4B1D0C88-0CB2-4660-AC85-398711615591}" type="presOf" srcId="{B5C8E3A8-DCED-4687-AADE-A9BCB2CA96BD}" destId="{44751AED-A166-4145-8E70-62D6CC59213C}" srcOrd="0" destOrd="0" presId="urn:microsoft.com/office/officeart/2005/8/layout/hChevron3"/>
    <dgm:cxn modelId="{1A07E739-5D02-4894-BADF-09CF1BCF9186}" srcId="{D2BAEBDC-2A31-4D6A-9B11-33B283A58664}" destId="{E954C9DE-580C-4144-93F1-B68B5D841487}" srcOrd="4" destOrd="0" parTransId="{5B797AD1-8B10-45F4-862E-DEC3F6C836E7}" sibTransId="{CD0664F4-4979-4A8A-B2D7-D8F21B8DF651}"/>
    <dgm:cxn modelId="{7D192635-676A-460E-9908-BA8616C2E92A}" srcId="{D2BAEBDC-2A31-4D6A-9B11-33B283A58664}" destId="{6EED713D-470A-4413-984C-0DBFD7E6FA52}" srcOrd="6" destOrd="0" parTransId="{359F25CD-97C6-474D-8BB9-10EA9A33CB74}" sibTransId="{7A2245AE-1A1E-4B3F-B7DE-3E51A4F49446}"/>
    <dgm:cxn modelId="{1362C938-29A4-4854-8008-C0E2205978FC}" type="presOf" srcId="{6E98B7C5-33C4-4CB9-B676-8DFDA1DDF70C}" destId="{96831A21-0630-4275-A961-34C4A84DE4A0}" srcOrd="0" destOrd="0" presId="urn:microsoft.com/office/officeart/2005/8/layout/hChevron3"/>
    <dgm:cxn modelId="{8B620598-D1AF-4EBF-88E2-E0011DECC9CD}" type="presOf" srcId="{6EED713D-470A-4413-984C-0DBFD7E6FA52}" destId="{48D1B5CC-8E83-47D7-94E1-2C9BF8D68354}" srcOrd="0" destOrd="0" presId="urn:microsoft.com/office/officeart/2005/8/layout/hChevron3"/>
    <dgm:cxn modelId="{61A67F5B-BFF3-4DD5-9EBE-5E8EF36A6A8C}" type="presOf" srcId="{8DB25F32-BEA1-4F4E-9DB5-1EDA44379474}" destId="{A39D8204-FA39-4FBC-B0B6-9AD7F035C201}" srcOrd="0" destOrd="0" presId="urn:microsoft.com/office/officeart/2005/8/layout/hChevron3"/>
    <dgm:cxn modelId="{76D2504D-7C5A-4D09-A747-62ADD73F54B2}" type="presOf" srcId="{B4D2F2AE-7216-4BA7-92CA-AF311405DEEA}" destId="{2D3863B9-D755-4A6F-8C61-616F8F06CA22}" srcOrd="0" destOrd="0" presId="urn:microsoft.com/office/officeart/2005/8/layout/hChevron3"/>
    <dgm:cxn modelId="{F6D37969-2543-453C-B133-C29E5A3A1428}" srcId="{D2BAEBDC-2A31-4D6A-9B11-33B283A58664}" destId="{6E98B7C5-33C4-4CB9-B676-8DFDA1DDF70C}" srcOrd="1" destOrd="0" parTransId="{28709A2C-453B-457D-BB08-650BC55BE8B5}" sibTransId="{50B26A31-3B40-471D-9DDF-F466CC737243}"/>
    <dgm:cxn modelId="{4A5CEFAF-A1F1-46AB-A122-C73EDE99C60A}" type="presOf" srcId="{E954C9DE-580C-4144-93F1-B68B5D841487}" destId="{EC767504-83F3-4FBF-BFC8-A40E9A2AF6A2}" srcOrd="0" destOrd="0" presId="urn:microsoft.com/office/officeart/2005/8/layout/hChevron3"/>
    <dgm:cxn modelId="{D2367424-D491-4991-8031-BF554CB97B01}" type="presParOf" srcId="{D543A5B7-CFE4-4D7B-8FBC-1BFB911D3029}" destId="{44751AED-A166-4145-8E70-62D6CC59213C}" srcOrd="0" destOrd="0" presId="urn:microsoft.com/office/officeart/2005/8/layout/hChevron3"/>
    <dgm:cxn modelId="{4C94B760-8886-408D-9961-7C770E9F76E0}" type="presParOf" srcId="{D543A5B7-CFE4-4D7B-8FBC-1BFB911D3029}" destId="{7ED5DE77-4735-4F95-889D-DFEC354A8A5B}" srcOrd="1" destOrd="0" presId="urn:microsoft.com/office/officeart/2005/8/layout/hChevron3"/>
    <dgm:cxn modelId="{1602501E-2C59-440C-8D84-55541850A654}" type="presParOf" srcId="{D543A5B7-CFE4-4D7B-8FBC-1BFB911D3029}" destId="{96831A21-0630-4275-A961-34C4A84DE4A0}" srcOrd="2" destOrd="0" presId="urn:microsoft.com/office/officeart/2005/8/layout/hChevron3"/>
    <dgm:cxn modelId="{FAE68D08-06AE-4190-9ED7-C74A7BE7E26F}" type="presParOf" srcId="{D543A5B7-CFE4-4D7B-8FBC-1BFB911D3029}" destId="{AB931688-98D3-491A-8E75-94805630D09C}" srcOrd="3" destOrd="0" presId="urn:microsoft.com/office/officeart/2005/8/layout/hChevron3"/>
    <dgm:cxn modelId="{3F3EB015-9901-4297-BD44-357EA08BA04E}" type="presParOf" srcId="{D543A5B7-CFE4-4D7B-8FBC-1BFB911D3029}" destId="{17AC4FBF-73BB-4B25-A25C-FFE5A86BEBAE}" srcOrd="4" destOrd="0" presId="urn:microsoft.com/office/officeart/2005/8/layout/hChevron3"/>
    <dgm:cxn modelId="{5828EDA0-A341-497A-BEDC-C01FAA60726D}" type="presParOf" srcId="{D543A5B7-CFE4-4D7B-8FBC-1BFB911D3029}" destId="{69016A76-1523-46C7-B0C2-C28C5CEBCD5E}" srcOrd="5" destOrd="0" presId="urn:microsoft.com/office/officeart/2005/8/layout/hChevron3"/>
    <dgm:cxn modelId="{BB4C2A6E-6B67-4904-85F0-E1E8F4427619}" type="presParOf" srcId="{D543A5B7-CFE4-4D7B-8FBC-1BFB911D3029}" destId="{2D3863B9-D755-4A6F-8C61-616F8F06CA22}" srcOrd="6" destOrd="0" presId="urn:microsoft.com/office/officeart/2005/8/layout/hChevron3"/>
    <dgm:cxn modelId="{8B4CB655-0ED9-4DB2-B613-3352FB3F73A6}" type="presParOf" srcId="{D543A5B7-CFE4-4D7B-8FBC-1BFB911D3029}" destId="{9EBB0D2C-5C0D-4311-AF55-173FC0DD788F}" srcOrd="7" destOrd="0" presId="urn:microsoft.com/office/officeart/2005/8/layout/hChevron3"/>
    <dgm:cxn modelId="{95628971-0D93-4802-9883-E1AE5E4D9928}" type="presParOf" srcId="{D543A5B7-CFE4-4D7B-8FBC-1BFB911D3029}" destId="{EC767504-83F3-4FBF-BFC8-A40E9A2AF6A2}" srcOrd="8" destOrd="0" presId="urn:microsoft.com/office/officeart/2005/8/layout/hChevron3"/>
    <dgm:cxn modelId="{6DF13B00-2D62-4D4E-9D94-BE49DC2E6956}" type="presParOf" srcId="{D543A5B7-CFE4-4D7B-8FBC-1BFB911D3029}" destId="{CE31A324-4F2B-45BB-9461-BF7428388169}" srcOrd="9" destOrd="0" presId="urn:microsoft.com/office/officeart/2005/8/layout/hChevron3"/>
    <dgm:cxn modelId="{9F71C4A6-F39C-4D2A-8449-E033FECA25A7}" type="presParOf" srcId="{D543A5B7-CFE4-4D7B-8FBC-1BFB911D3029}" destId="{A39D8204-FA39-4FBC-B0B6-9AD7F035C201}" srcOrd="10" destOrd="0" presId="urn:microsoft.com/office/officeart/2005/8/layout/hChevron3"/>
    <dgm:cxn modelId="{600A0A89-291E-42BB-94BD-2A25E9ECA52A}" type="presParOf" srcId="{D543A5B7-CFE4-4D7B-8FBC-1BFB911D3029}" destId="{089BF026-5AD1-4820-BB03-F6EBC5E815DD}" srcOrd="11" destOrd="0" presId="urn:microsoft.com/office/officeart/2005/8/layout/hChevron3"/>
    <dgm:cxn modelId="{1983FED5-88D4-461D-9D21-89CA40BD6E94}" type="presParOf" srcId="{D543A5B7-CFE4-4D7B-8FBC-1BFB911D3029}" destId="{48D1B5CC-8E83-47D7-94E1-2C9BF8D68354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BAEBDC-2A31-4D6A-9B11-33B283A58664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E954C9DE-580C-4144-93F1-B68B5D841487}">
      <dgm:prSet phldrT="[Text]"/>
      <dgm:spPr/>
      <dgm:t>
        <a:bodyPr/>
        <a:lstStyle/>
        <a:p>
          <a:r>
            <a:rPr lang="en-US" dirty="0"/>
            <a:t>JUL 2022/Next Steps</a:t>
          </a:r>
        </a:p>
      </dgm:t>
    </dgm:pt>
    <dgm:pt modelId="{5B797AD1-8B10-45F4-862E-DEC3F6C836E7}" type="parTrans" cxnId="{1A07E739-5D02-4894-BADF-09CF1BCF9186}">
      <dgm:prSet/>
      <dgm:spPr/>
      <dgm:t>
        <a:bodyPr/>
        <a:lstStyle/>
        <a:p>
          <a:endParaRPr lang="en-US"/>
        </a:p>
      </dgm:t>
    </dgm:pt>
    <dgm:pt modelId="{CD0664F4-4979-4A8A-B2D7-D8F21B8DF651}" type="sibTrans" cxnId="{1A07E739-5D02-4894-BADF-09CF1BCF9186}">
      <dgm:prSet/>
      <dgm:spPr/>
      <dgm:t>
        <a:bodyPr/>
        <a:lstStyle/>
        <a:p>
          <a:endParaRPr lang="en-US"/>
        </a:p>
      </dgm:t>
    </dgm:pt>
    <dgm:pt modelId="{D543A5B7-CFE4-4D7B-8FBC-1BFB911D3029}" type="pres">
      <dgm:prSet presAssocID="{D2BAEBDC-2A31-4D6A-9B11-33B283A58664}" presName="Name0" presStyleCnt="0">
        <dgm:presLayoutVars>
          <dgm:dir/>
          <dgm:resizeHandles val="exact"/>
        </dgm:presLayoutVars>
      </dgm:prSet>
      <dgm:spPr/>
    </dgm:pt>
    <dgm:pt modelId="{EC767504-83F3-4FBF-BFC8-A40E9A2AF6A2}" type="pres">
      <dgm:prSet presAssocID="{E954C9DE-580C-4144-93F1-B68B5D841487}" presName="parTxOnly" presStyleLbl="node1" presStyleIdx="0" presStyleCnt="1" custScaleX="28382" custLinFactY="-98063" custLinFactNeighborX="-229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79CDB4-993D-4CB2-9989-D98A66E7DC41}" type="presOf" srcId="{D2BAEBDC-2A31-4D6A-9B11-33B283A58664}" destId="{D543A5B7-CFE4-4D7B-8FBC-1BFB911D3029}" srcOrd="0" destOrd="0" presId="urn:microsoft.com/office/officeart/2005/8/layout/hChevron3"/>
    <dgm:cxn modelId="{4A5CEFAF-A1F1-46AB-A122-C73EDE99C60A}" type="presOf" srcId="{E954C9DE-580C-4144-93F1-B68B5D841487}" destId="{EC767504-83F3-4FBF-BFC8-A40E9A2AF6A2}" srcOrd="0" destOrd="0" presId="urn:microsoft.com/office/officeart/2005/8/layout/hChevron3"/>
    <dgm:cxn modelId="{1A07E739-5D02-4894-BADF-09CF1BCF9186}" srcId="{D2BAEBDC-2A31-4D6A-9B11-33B283A58664}" destId="{E954C9DE-580C-4144-93F1-B68B5D841487}" srcOrd="0" destOrd="0" parTransId="{5B797AD1-8B10-45F4-862E-DEC3F6C836E7}" sibTransId="{CD0664F4-4979-4A8A-B2D7-D8F21B8DF651}"/>
    <dgm:cxn modelId="{95628971-0D93-4802-9883-E1AE5E4D9928}" type="presParOf" srcId="{D543A5B7-CFE4-4D7B-8FBC-1BFB911D3029}" destId="{EC767504-83F3-4FBF-BFC8-A40E9A2AF6A2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751AED-A166-4145-8E70-62D6CC59213C}">
      <dsp:nvSpPr>
        <dsp:cNvPr id="0" name=""/>
        <dsp:cNvSpPr/>
      </dsp:nvSpPr>
      <dsp:spPr>
        <a:xfrm>
          <a:off x="434" y="0"/>
          <a:ext cx="1803299" cy="45681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68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APR 2018</a:t>
          </a:r>
        </a:p>
      </dsp:txBody>
      <dsp:txXfrm>
        <a:off x="434" y="0"/>
        <a:ext cx="1689095" cy="456815"/>
      </dsp:txXfrm>
    </dsp:sp>
    <dsp:sp modelId="{96831A21-0630-4275-A961-34C4A84DE4A0}">
      <dsp:nvSpPr>
        <dsp:cNvPr id="0" name=""/>
        <dsp:cNvSpPr/>
      </dsp:nvSpPr>
      <dsp:spPr>
        <a:xfrm>
          <a:off x="1412732" y="0"/>
          <a:ext cx="1955008" cy="4568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DEC 2018</a:t>
          </a:r>
        </a:p>
      </dsp:txBody>
      <dsp:txXfrm>
        <a:off x="1641140" y="0"/>
        <a:ext cx="1498193" cy="456815"/>
      </dsp:txXfrm>
    </dsp:sp>
    <dsp:sp modelId="{17AC4FBF-73BB-4B25-A25C-FFE5A86BEBAE}">
      <dsp:nvSpPr>
        <dsp:cNvPr id="0" name=""/>
        <dsp:cNvSpPr/>
      </dsp:nvSpPr>
      <dsp:spPr>
        <a:xfrm>
          <a:off x="2976739" y="0"/>
          <a:ext cx="2146775" cy="4568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JUNE 2019</a:t>
          </a:r>
        </a:p>
      </dsp:txBody>
      <dsp:txXfrm>
        <a:off x="3205147" y="0"/>
        <a:ext cx="1689960" cy="456815"/>
      </dsp:txXfrm>
    </dsp:sp>
    <dsp:sp modelId="{2D3863B9-D755-4A6F-8C61-616F8F06CA22}">
      <dsp:nvSpPr>
        <dsp:cNvPr id="0" name=""/>
        <dsp:cNvSpPr/>
      </dsp:nvSpPr>
      <dsp:spPr>
        <a:xfrm>
          <a:off x="4732512" y="0"/>
          <a:ext cx="2057431" cy="4568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AUG 2019</a:t>
          </a:r>
        </a:p>
      </dsp:txBody>
      <dsp:txXfrm>
        <a:off x="4960920" y="0"/>
        <a:ext cx="1600616" cy="456815"/>
      </dsp:txXfrm>
    </dsp:sp>
    <dsp:sp modelId="{EC767504-83F3-4FBF-BFC8-A40E9A2AF6A2}">
      <dsp:nvSpPr>
        <dsp:cNvPr id="0" name=""/>
        <dsp:cNvSpPr/>
      </dsp:nvSpPr>
      <dsp:spPr>
        <a:xfrm>
          <a:off x="6398942" y="0"/>
          <a:ext cx="1840757" cy="4568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AUG 2019</a:t>
          </a:r>
        </a:p>
      </dsp:txBody>
      <dsp:txXfrm>
        <a:off x="6627350" y="0"/>
        <a:ext cx="1383942" cy="456815"/>
      </dsp:txXfrm>
    </dsp:sp>
    <dsp:sp modelId="{A39D8204-FA39-4FBC-B0B6-9AD7F035C201}">
      <dsp:nvSpPr>
        <dsp:cNvPr id="0" name=""/>
        <dsp:cNvSpPr/>
      </dsp:nvSpPr>
      <dsp:spPr>
        <a:xfrm>
          <a:off x="7848698" y="0"/>
          <a:ext cx="2008458" cy="4568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AUG 2021</a:t>
          </a:r>
        </a:p>
      </dsp:txBody>
      <dsp:txXfrm>
        <a:off x="8077106" y="0"/>
        <a:ext cx="1551643" cy="456815"/>
      </dsp:txXfrm>
    </dsp:sp>
    <dsp:sp modelId="{48D1B5CC-8E83-47D7-94E1-2C9BF8D68354}">
      <dsp:nvSpPr>
        <dsp:cNvPr id="0" name=""/>
        <dsp:cNvSpPr/>
      </dsp:nvSpPr>
      <dsp:spPr>
        <a:xfrm>
          <a:off x="9466155" y="0"/>
          <a:ext cx="1748696" cy="4568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JUN 2022</a:t>
          </a:r>
        </a:p>
      </dsp:txBody>
      <dsp:txXfrm>
        <a:off x="9694563" y="0"/>
        <a:ext cx="1291881" cy="456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767504-83F3-4FBF-BFC8-A40E9A2AF6A2}">
      <dsp:nvSpPr>
        <dsp:cNvPr id="0" name=""/>
        <dsp:cNvSpPr/>
      </dsp:nvSpPr>
      <dsp:spPr>
        <a:xfrm>
          <a:off x="2655794" y="0"/>
          <a:ext cx="2246038" cy="45446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JUL 2022/Next Steps</a:t>
          </a:r>
        </a:p>
      </dsp:txBody>
      <dsp:txXfrm>
        <a:off x="2655794" y="0"/>
        <a:ext cx="2132421" cy="4544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BA01E-F49D-4E0B-87C9-CBF7322E9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101CFC-3273-4B3F-BC73-76099AD948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5F0AB-EE1B-4552-B3FC-D3D35BCE4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5CBD9-311D-4555-BF81-2EE04DBF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0493A-9DB1-4635-910E-631B6742F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450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E479C-739F-4820-BB6A-D449825AD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8B062A-D5E0-4074-8013-B587273B9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8FFD9-360C-41F3-A115-236CCAD98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2D5E0-323A-478F-A130-2143009A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85224-4AA3-42B8-BDDB-1C8BDA5A8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12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710734-6A9C-43CE-B856-C9448FD454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B1426A-52F6-4C60-BF29-F518E8170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2F5EF-4C32-4950-9D1F-A62CE0F3A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07CE0-6B40-42E2-853F-6AF7CF8DE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D8D28-BF80-4EB6-B581-385D3816E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27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F34D8-BC29-42A2-9B4B-36D38B11E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60F50-EE43-4CDE-B7CF-BBF52BB62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C4E24-856D-49C6-ABF2-4AD04F939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C6E11-A2DF-4E65-82BB-8D0F04C4C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48C81-B13D-4DE8-9E95-8E9A70FDE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43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DC1DD-0601-4A40-BA45-AC49F3C43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BC1C8-7688-4EB7-9CE9-FBD308B46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C692C-3CAD-403A-9C89-8482E9F8A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6EEE0-B76A-43AB-B3BA-A9BC1089A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3419F-A2E7-41DC-84F7-4E567CC85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17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4F1BE-65AA-4B45-A801-D209A42AD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D816C-70A1-4D2F-A08C-08A803DD41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986ACB-7DBF-4254-BD1F-677CF2EFD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C4F61-E07B-4439-90B9-EFD835628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75447A-DD1D-4345-83F2-7A241FB09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7DD12F-67BF-4C0F-8652-4F3DDD8A9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215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C5065-E233-4B2E-928E-3226F59BB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AFC4E-293F-43F5-A8F2-136EAA5BA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1BB3D2-ACF1-4F0C-A185-080A89AA8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39CBFF-E274-4460-8435-335984773C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1EDBAF-1DDC-473F-9CDE-193517B6F6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9EE19D-7DD9-4E1F-BDCE-68C128A0C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0ABC9F-1E29-44AF-A2B2-6F633968F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381F7B-A54A-4C24-9497-96215006C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0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31B29-8846-4509-981C-A21C2E093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5D0C7-8B18-4CAA-96C6-CEEF97816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B8ED7F-90A5-418C-964F-BB7FB5FE7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5FBF3-65EA-42DE-950A-B257C5BD2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092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F6E34F-8EF4-44B0-A0FD-A58C0EC2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8D5ED0-7C3D-4404-BB73-5BD730624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5FDDB-C76B-4983-AC33-5636B78A6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3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3A662-EC06-4AC4-9185-9FC3CDF00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72809-53C7-4FE5-B298-7B224F4E2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79A032-701D-42F7-B578-4F78F1F6FF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AA3F5A-3462-44B4-8FD3-412B5CDC7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4558E6-AFC1-43B3-99A9-7B2D29189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2B36A0-2706-4AE2-9AC9-21127D195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26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23D00-6E63-42DF-90BF-01C54D77F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69DA56-2BFB-4834-926D-5487F68764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9BED0-81CE-467C-B90F-5DEEA412F2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6F981B-6339-4E9E-9D01-F87F1BE14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7E3B3-B938-4BCA-B1FB-D21699DB5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A877FD-74B4-48F4-94BC-A1B65D68D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8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8A5FCA-201B-48E6-8D62-5243F557D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D9F86C-AF5B-4652-BA74-C0F8D3509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E7F2E-E1E7-4842-87AC-77C852A47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F1C25-D985-4FAE-B0B6-5AD7195103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0D2FD-CFE3-4D94-BD0A-0180E7F91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0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A646C-5791-4BDB-9B61-7B9E1E6557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927" y="2216790"/>
            <a:ext cx="8923515" cy="780792"/>
          </a:xfrm>
        </p:spPr>
        <p:txBody>
          <a:bodyPr>
            <a:noAutofit/>
          </a:bodyPr>
          <a:lstStyle/>
          <a:p>
            <a:pPr algn="l"/>
            <a:r>
              <a:rPr lang="en-US" sz="4800" dirty="0"/>
              <a:t>LAFCO Update: Los </a:t>
            </a:r>
            <a:r>
              <a:rPr lang="en-US" sz="4800" dirty="0" err="1"/>
              <a:t>Olivos</a:t>
            </a:r>
            <a:r>
              <a:rPr lang="en-US" sz="4800" dirty="0"/>
              <a:t> CSD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923723-8268-424E-9B50-E2E8067C3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980" y="3429000"/>
            <a:ext cx="3135086" cy="657808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May 6, 2021</a:t>
            </a:r>
          </a:p>
        </p:txBody>
      </p:sp>
      <p:pic>
        <p:nvPicPr>
          <p:cNvPr id="4" name="image4.png">
            <a:extLst>
              <a:ext uri="{FF2B5EF4-FFF2-40B4-BE49-F238E27FC236}">
                <a16:creationId xmlns:a16="http://schemas.microsoft.com/office/drawing/2014/main" id="{41F5D530-2D0A-4C74-A9FE-FD8E6A5BB3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17" r="6110"/>
          <a:stretch/>
        </p:blipFill>
        <p:spPr>
          <a:xfrm>
            <a:off x="9017890" y="1499189"/>
            <a:ext cx="2469393" cy="221599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195">
            <a:extLst>
              <a:ext uri="{FF2B5EF4-FFF2-40B4-BE49-F238E27FC236}">
                <a16:creationId xmlns:a16="http://schemas.microsoft.com/office/drawing/2014/main" id="{EC35B3D2-B7BA-4B46-B96F-A15A3E1CE637}"/>
              </a:ext>
            </a:extLst>
          </p:cNvPr>
          <p:cNvSpPr txBox="1">
            <a:spLocks/>
          </p:cNvSpPr>
          <p:nvPr/>
        </p:nvSpPr>
        <p:spPr>
          <a:xfrm>
            <a:off x="130630" y="115441"/>
            <a:ext cx="11956867" cy="780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00905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48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4.png">
            <a:extLst>
              <a:ext uri="{FF2B5EF4-FFF2-40B4-BE49-F238E27FC236}">
                <a16:creationId xmlns:a16="http://schemas.microsoft.com/office/drawing/2014/main" id="{CBF65052-B597-43AE-93F9-AD4C9BC1FF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590" r="10337"/>
          <a:stretch/>
        </p:blipFill>
        <p:spPr>
          <a:xfrm>
            <a:off x="9875272" y="148741"/>
            <a:ext cx="1656925" cy="146357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1B03FD-B411-4DAC-9B4D-62568D229CA0}"/>
              </a:ext>
            </a:extLst>
          </p:cNvPr>
          <p:cNvSpPr txBox="1"/>
          <p:nvPr/>
        </p:nvSpPr>
        <p:spPr>
          <a:xfrm>
            <a:off x="558798" y="288875"/>
            <a:ext cx="8655836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Progress &amp; Estimated Timeline to Prop 218 Assessment Vote</a:t>
            </a:r>
          </a:p>
        </p:txBody>
      </p:sp>
      <p:sp>
        <p:nvSpPr>
          <p:cNvPr id="3" name="Flowchart: Alternate Process 2">
            <a:extLst>
              <a:ext uri="{FF2B5EF4-FFF2-40B4-BE49-F238E27FC236}">
                <a16:creationId xmlns:a16="http://schemas.microsoft.com/office/drawing/2014/main" id="{943A7044-A373-45B1-A97F-82ED239628B6}"/>
              </a:ext>
            </a:extLst>
          </p:cNvPr>
          <p:cNvSpPr/>
          <p:nvPr/>
        </p:nvSpPr>
        <p:spPr>
          <a:xfrm>
            <a:off x="558798" y="1743439"/>
            <a:ext cx="1028702" cy="2032000"/>
          </a:xfrm>
          <a:prstGeom prst="flowChartAlternate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DISTRICT FORM-ATION</a:t>
            </a:r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DEBA0CF5-BB0C-4172-962F-8D012BC122F6}"/>
              </a:ext>
            </a:extLst>
          </p:cNvPr>
          <p:cNvSpPr/>
          <p:nvPr/>
        </p:nvSpPr>
        <p:spPr>
          <a:xfrm>
            <a:off x="7188908" y="1748491"/>
            <a:ext cx="1253666" cy="202662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STUDIES, ENGINEER-ING REPORTS; SBC ROW SITE </a:t>
            </a:r>
            <a:r>
              <a:rPr lang="en-US" sz="1300" dirty="0"/>
              <a:t>ACQUISITION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84F16D66-EB61-4DCC-BA58-3E056CF9BDAE}"/>
              </a:ext>
            </a:extLst>
          </p:cNvPr>
          <p:cNvSpPr/>
          <p:nvPr/>
        </p:nvSpPr>
        <p:spPr>
          <a:xfrm>
            <a:off x="1916014" y="1772701"/>
            <a:ext cx="1545645" cy="2032000"/>
          </a:xfrm>
          <a:prstGeom prst="flowChartAlternate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STRUCTURE, POLICIES, ACCOUNTING </a:t>
            </a:r>
          </a:p>
        </p:txBody>
      </p:sp>
      <p:sp>
        <p:nvSpPr>
          <p:cNvPr id="11" name="Flowchart: Alternate Process 10">
            <a:extLst>
              <a:ext uri="{FF2B5EF4-FFF2-40B4-BE49-F238E27FC236}">
                <a16:creationId xmlns:a16="http://schemas.microsoft.com/office/drawing/2014/main" id="{01876780-D365-425E-B85A-1F3AC0004060}"/>
              </a:ext>
            </a:extLst>
          </p:cNvPr>
          <p:cNvSpPr/>
          <p:nvPr/>
        </p:nvSpPr>
        <p:spPr>
          <a:xfrm>
            <a:off x="3754129" y="1748491"/>
            <a:ext cx="1574800" cy="2032000"/>
          </a:xfrm>
          <a:prstGeom prst="flowChartAlternate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PUBLIC WORKSHOPS, PROJECT DESCRIPTION, PROJECT </a:t>
            </a:r>
            <a:r>
              <a:rPr lang="en-US" sz="1500" dirty="0"/>
              <a:t>DEVELOPMENT</a:t>
            </a:r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339438AC-446C-4DA7-BC3F-065ABC8BC573}"/>
              </a:ext>
            </a:extLst>
          </p:cNvPr>
          <p:cNvSpPr/>
          <p:nvPr/>
        </p:nvSpPr>
        <p:spPr>
          <a:xfrm>
            <a:off x="5603510" y="1743117"/>
            <a:ext cx="1311485" cy="2032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PURSUE FUNDING FOR IMPLIMENT-ATION</a:t>
            </a:r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689FE9D5-541F-4420-9D49-BBB55F3396B7}"/>
              </a:ext>
            </a:extLst>
          </p:cNvPr>
          <p:cNvSpPr/>
          <p:nvPr/>
        </p:nvSpPr>
        <p:spPr>
          <a:xfrm>
            <a:off x="5295144" y="4820093"/>
            <a:ext cx="1574800" cy="1268859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CONSTRUCT MONITOR-ING WELLS</a:t>
            </a:r>
          </a:p>
        </p:txBody>
      </p:sp>
      <p:sp>
        <p:nvSpPr>
          <p:cNvPr id="14" name="Flowchart: Alternate Process 13">
            <a:extLst>
              <a:ext uri="{FF2B5EF4-FFF2-40B4-BE49-F238E27FC236}">
                <a16:creationId xmlns:a16="http://schemas.microsoft.com/office/drawing/2014/main" id="{F9512146-CAF7-4680-B2B2-06C8EE7FB2CC}"/>
              </a:ext>
            </a:extLst>
          </p:cNvPr>
          <p:cNvSpPr/>
          <p:nvPr/>
        </p:nvSpPr>
        <p:spPr>
          <a:xfrm>
            <a:off x="7169522" y="4820093"/>
            <a:ext cx="1922528" cy="1268859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CONSTRUCTION AND OPERATIONS</a:t>
            </a:r>
          </a:p>
        </p:txBody>
      </p:sp>
      <p:sp>
        <p:nvSpPr>
          <p:cNvPr id="15" name="Flowchart: Alternate Process 14">
            <a:extLst>
              <a:ext uri="{FF2B5EF4-FFF2-40B4-BE49-F238E27FC236}">
                <a16:creationId xmlns:a16="http://schemas.microsoft.com/office/drawing/2014/main" id="{6CCB943E-357F-43C9-979C-02AE86AADEDC}"/>
              </a:ext>
            </a:extLst>
          </p:cNvPr>
          <p:cNvSpPr/>
          <p:nvPr/>
        </p:nvSpPr>
        <p:spPr>
          <a:xfrm>
            <a:off x="9371567" y="4815856"/>
            <a:ext cx="1980566" cy="1268858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EVALUATE GW QUALITY &amp; IMPROVEMENT TRENDS</a:t>
            </a:r>
          </a:p>
        </p:txBody>
      </p:sp>
      <p:sp>
        <p:nvSpPr>
          <p:cNvPr id="16" name="Flowchart: Alternate Process 15">
            <a:extLst>
              <a:ext uri="{FF2B5EF4-FFF2-40B4-BE49-F238E27FC236}">
                <a16:creationId xmlns:a16="http://schemas.microsoft.com/office/drawing/2014/main" id="{3B20B96C-7B49-4C29-82D2-7753C0D24EA1}"/>
              </a:ext>
            </a:extLst>
          </p:cNvPr>
          <p:cNvSpPr/>
          <p:nvPr/>
        </p:nvSpPr>
        <p:spPr>
          <a:xfrm>
            <a:off x="8725167" y="1714675"/>
            <a:ext cx="1357166" cy="2032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ALTERNATIVES ANALYSIS, CONCEPT AND PRELMINARY DESIGN &amp; ESTIMATES, 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46F0D48C-2737-4242-AFF4-0319B554620E}"/>
              </a:ext>
            </a:extLst>
          </p:cNvPr>
          <p:cNvSpPr/>
          <p:nvPr/>
        </p:nvSpPr>
        <p:spPr>
          <a:xfrm>
            <a:off x="1607342" y="2629075"/>
            <a:ext cx="279517" cy="203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E55CFAB2-97EF-46A7-8385-8DA006CCE769}"/>
              </a:ext>
            </a:extLst>
          </p:cNvPr>
          <p:cNvSpPr/>
          <p:nvPr/>
        </p:nvSpPr>
        <p:spPr>
          <a:xfrm>
            <a:off x="6909391" y="2629075"/>
            <a:ext cx="279517" cy="203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F2E74C5C-1E48-45D1-8A3C-B566028C792A}"/>
              </a:ext>
            </a:extLst>
          </p:cNvPr>
          <p:cNvSpPr/>
          <p:nvPr/>
        </p:nvSpPr>
        <p:spPr>
          <a:xfrm>
            <a:off x="3461659" y="2629075"/>
            <a:ext cx="279517" cy="203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12BF4B21-346F-42FF-8126-4AB35A6AFBD6}"/>
              </a:ext>
            </a:extLst>
          </p:cNvPr>
          <p:cNvSpPr/>
          <p:nvPr/>
        </p:nvSpPr>
        <p:spPr>
          <a:xfrm>
            <a:off x="10082333" y="2629075"/>
            <a:ext cx="279517" cy="203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3428A482-70D6-4585-98B5-7CB04B86E576}"/>
              </a:ext>
            </a:extLst>
          </p:cNvPr>
          <p:cNvSpPr/>
          <p:nvPr/>
        </p:nvSpPr>
        <p:spPr>
          <a:xfrm>
            <a:off x="8445650" y="2629075"/>
            <a:ext cx="279517" cy="203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111AE2EA-648D-4271-8D33-E10E2626CDD7}"/>
              </a:ext>
            </a:extLst>
          </p:cNvPr>
          <p:cNvSpPr/>
          <p:nvPr/>
        </p:nvSpPr>
        <p:spPr>
          <a:xfrm>
            <a:off x="5326639" y="2604255"/>
            <a:ext cx="279517" cy="203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Alternate Process 24">
            <a:extLst>
              <a:ext uri="{FF2B5EF4-FFF2-40B4-BE49-F238E27FC236}">
                <a16:creationId xmlns:a16="http://schemas.microsoft.com/office/drawing/2014/main" id="{618B207A-AB63-4A3F-9153-E4B249FE2D97}"/>
              </a:ext>
            </a:extLst>
          </p:cNvPr>
          <p:cNvSpPr/>
          <p:nvPr/>
        </p:nvSpPr>
        <p:spPr>
          <a:xfrm>
            <a:off x="10361850" y="1714675"/>
            <a:ext cx="1357166" cy="2032000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ASSESSMENT ENGINEERS’ REPORT, AGENCY REVIEW, WORKSHOPS, </a:t>
            </a:r>
            <a:r>
              <a:rPr lang="en-US" sz="1400" b="1" dirty="0">
                <a:solidFill>
                  <a:schemeClr val="tx1"/>
                </a:solidFill>
              </a:rPr>
              <a:t>ASSESSMENT VOTE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28A030D-ADEF-42EC-AE07-39DF52AADA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4786603"/>
              </p:ext>
            </p:extLst>
          </p:nvPr>
        </p:nvGraphicFramePr>
        <p:xfrm>
          <a:off x="571596" y="3867640"/>
          <a:ext cx="11215286" cy="456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6" name="Arrow: Right 25">
            <a:extLst>
              <a:ext uri="{FF2B5EF4-FFF2-40B4-BE49-F238E27FC236}">
                <a16:creationId xmlns:a16="http://schemas.microsoft.com/office/drawing/2014/main" id="{6E773453-4975-430E-BCBD-E671AC2AB2B5}"/>
              </a:ext>
            </a:extLst>
          </p:cNvPr>
          <p:cNvSpPr/>
          <p:nvPr/>
        </p:nvSpPr>
        <p:spPr>
          <a:xfrm>
            <a:off x="9092050" y="5320403"/>
            <a:ext cx="279517" cy="203200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9EE22312-7789-4BDF-BB9A-634FA4E1FBF3}"/>
              </a:ext>
            </a:extLst>
          </p:cNvPr>
          <p:cNvSpPr/>
          <p:nvPr/>
        </p:nvSpPr>
        <p:spPr>
          <a:xfrm>
            <a:off x="6890005" y="5352922"/>
            <a:ext cx="279517" cy="203200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CD340188-6E7F-4360-B3F7-68F6AF87EF56}"/>
              </a:ext>
            </a:extLst>
          </p:cNvPr>
          <p:cNvSpPr/>
          <p:nvPr/>
        </p:nvSpPr>
        <p:spPr>
          <a:xfrm>
            <a:off x="5015627" y="5371203"/>
            <a:ext cx="279517" cy="203200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Alternate Process 28">
            <a:extLst>
              <a:ext uri="{FF2B5EF4-FFF2-40B4-BE49-F238E27FC236}">
                <a16:creationId xmlns:a16="http://schemas.microsoft.com/office/drawing/2014/main" id="{1F960147-DE98-4DCA-8676-57D2DAF54BE9}"/>
              </a:ext>
            </a:extLst>
          </p:cNvPr>
          <p:cNvSpPr/>
          <p:nvPr/>
        </p:nvSpPr>
        <p:spPr>
          <a:xfrm>
            <a:off x="3430797" y="4848412"/>
            <a:ext cx="1574800" cy="1268859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FINANCING</a:t>
            </a:r>
          </a:p>
        </p:txBody>
      </p:sp>
      <p:graphicFrame>
        <p:nvGraphicFramePr>
          <p:cNvPr id="30" name="Diagram 29">
            <a:extLst>
              <a:ext uri="{FF2B5EF4-FFF2-40B4-BE49-F238E27FC236}">
                <a16:creationId xmlns:a16="http://schemas.microsoft.com/office/drawing/2014/main" id="{527B9F14-363A-485F-9105-9A3FF52C29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4386228"/>
              </p:ext>
            </p:extLst>
          </p:nvPr>
        </p:nvGraphicFramePr>
        <p:xfrm>
          <a:off x="-1520154" y="5245569"/>
          <a:ext cx="7921336" cy="454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3314492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96D5A-9F7F-43ED-ACB9-A4794AC32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4657"/>
            <a:ext cx="7594600" cy="1124262"/>
          </a:xfrm>
        </p:spPr>
        <p:txBody>
          <a:bodyPr>
            <a:normAutofit/>
          </a:bodyPr>
          <a:lstStyle/>
          <a:p>
            <a:r>
              <a:rPr lang="en-US" sz="3600" b="1" dirty="0"/>
              <a:t>Progress &amp; Estimated Timeline to Prop 218 Assessment Vote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C511D-6B73-42DE-95B9-37C26F720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8919"/>
            <a:ext cx="7995874" cy="4843956"/>
          </a:xfrm>
        </p:spPr>
        <p:txBody>
          <a:bodyPr>
            <a:normAutofit/>
          </a:bodyPr>
          <a:lstStyle/>
          <a:p>
            <a:r>
              <a:rPr lang="en-US" sz="2000" dirty="0"/>
              <a:t>Community-approved Project Description</a:t>
            </a:r>
          </a:p>
          <a:p>
            <a:r>
              <a:rPr lang="en-US" sz="2000" dirty="0"/>
              <a:t>Initial Studies - Complete or In Work:</a:t>
            </a:r>
          </a:p>
          <a:p>
            <a:pPr lvl="1"/>
            <a:r>
              <a:rPr lang="en-US" sz="1600" dirty="0"/>
              <a:t>Wastewater Loading Study &amp; concept Flow Model </a:t>
            </a:r>
          </a:p>
          <a:p>
            <a:pPr lvl="1"/>
            <a:r>
              <a:rPr lang="en-US" sz="1600" dirty="0"/>
              <a:t>Groundwater Model &amp; Groundwater Monitoring Program + Preliminary Geotechnical Investigation </a:t>
            </a:r>
          </a:p>
          <a:p>
            <a:pPr lvl="1"/>
            <a:r>
              <a:rPr lang="en-US" sz="1600" dirty="0"/>
              <a:t>District Participation in County LAMP Update Process </a:t>
            </a:r>
          </a:p>
          <a:p>
            <a:pPr lvl="1"/>
            <a:r>
              <a:rPr lang="en-US" sz="1600" dirty="0"/>
              <a:t>Provide Onsite Wastewater Treatment System Maintenance Guidelines </a:t>
            </a:r>
          </a:p>
          <a:p>
            <a:pPr lvl="1"/>
            <a:r>
              <a:rPr lang="en-US" sz="1600" dirty="0"/>
              <a:t>Preliminary Environmental Assessment &amp; Services </a:t>
            </a:r>
          </a:p>
          <a:p>
            <a:pPr lvl="1"/>
            <a:r>
              <a:rPr lang="en-US" sz="1600" dirty="0"/>
              <a:t>WWTP Siting Alternatives Study </a:t>
            </a:r>
          </a:p>
          <a:p>
            <a:pPr lvl="1"/>
            <a:r>
              <a:rPr lang="en-US" sz="1600" dirty="0"/>
              <a:t>Assessment Engineers Report </a:t>
            </a:r>
          </a:p>
          <a:p>
            <a:pPr lvl="1"/>
            <a:r>
              <a:rPr lang="en-US" sz="1600" dirty="0"/>
              <a:t>Grant Research and Applications </a:t>
            </a:r>
          </a:p>
          <a:p>
            <a:r>
              <a:rPr lang="en-US" sz="2400" dirty="0"/>
              <a:t>Funding Success:</a:t>
            </a:r>
          </a:p>
          <a:p>
            <a:pPr lvl="1"/>
            <a:r>
              <a:rPr lang="en-US" sz="1600" dirty="0"/>
              <a:t>Annual District Tax Assessment - Reserve Balance $289,000</a:t>
            </a:r>
          </a:p>
          <a:p>
            <a:pPr lvl="1"/>
            <a:r>
              <a:rPr lang="en-US" sz="1600" dirty="0"/>
              <a:t>County EHS Grant $180,000 – Ongoing</a:t>
            </a:r>
          </a:p>
          <a:p>
            <a:pPr lvl="1"/>
            <a:r>
              <a:rPr lang="en-US" sz="1600" dirty="0"/>
              <a:t>Water Recycling Planning Grant - $300,000/50% matching – Agreement est. Aug 2021</a:t>
            </a:r>
          </a:p>
        </p:txBody>
      </p:sp>
      <p:pic>
        <p:nvPicPr>
          <p:cNvPr id="4" name="image4.png">
            <a:extLst>
              <a:ext uri="{FF2B5EF4-FFF2-40B4-BE49-F238E27FC236}">
                <a16:creationId xmlns:a16="http://schemas.microsoft.com/office/drawing/2014/main" id="{7938946E-2461-446A-A009-89913E20BD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1803" y="1425337"/>
            <a:ext cx="2855694" cy="2215994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94">
            <a:extLst>
              <a:ext uri="{FF2B5EF4-FFF2-40B4-BE49-F238E27FC236}">
                <a16:creationId xmlns:a16="http://schemas.microsoft.com/office/drawing/2014/main" id="{8727C2B8-5D2B-4B89-85EA-D4780721ED94}"/>
              </a:ext>
            </a:extLst>
          </p:cNvPr>
          <p:cNvSpPr/>
          <p:nvPr/>
        </p:nvSpPr>
        <p:spPr>
          <a:xfrm>
            <a:off x="9231803" y="1239554"/>
            <a:ext cx="2" cy="2587559"/>
          </a:xfrm>
          <a:prstGeom prst="line">
            <a:avLst/>
          </a:prstGeom>
          <a:ln w="38100">
            <a:solidFill>
              <a:srgbClr val="009051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" name="Shape 195">
            <a:extLst>
              <a:ext uri="{FF2B5EF4-FFF2-40B4-BE49-F238E27FC236}">
                <a16:creationId xmlns:a16="http://schemas.microsoft.com/office/drawing/2014/main" id="{F4AC0BC0-AA40-4D55-BA54-7CBD741323ED}"/>
              </a:ext>
            </a:extLst>
          </p:cNvPr>
          <p:cNvSpPr txBox="1">
            <a:spLocks/>
          </p:cNvSpPr>
          <p:nvPr/>
        </p:nvSpPr>
        <p:spPr>
          <a:xfrm>
            <a:off x="130630" y="115441"/>
            <a:ext cx="11956867" cy="780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00905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190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96D5A-9F7F-43ED-ACB9-A4794AC32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4657"/>
            <a:ext cx="7594600" cy="1124262"/>
          </a:xfrm>
        </p:spPr>
        <p:txBody>
          <a:bodyPr>
            <a:normAutofit/>
          </a:bodyPr>
          <a:lstStyle/>
          <a:p>
            <a:r>
              <a:rPr lang="en-US" sz="3600" b="1" dirty="0"/>
              <a:t>Progress &amp; Estimated Timeline to Prop 218 Assessment Vote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C511D-6B73-42DE-95B9-37C26F720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8135"/>
            <a:ext cx="7995874" cy="4434740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State Water Board Water Recycling Planning Grant (Expect Funding Agreement Complete 8/2021)</a:t>
            </a:r>
          </a:p>
          <a:p>
            <a:pPr lvl="2"/>
            <a:r>
              <a:rPr lang="en-US" dirty="0"/>
              <a:t>$300,000/50% matching grant </a:t>
            </a:r>
          </a:p>
          <a:p>
            <a:pPr lvl="2"/>
            <a:r>
              <a:rPr lang="en-US" dirty="0"/>
              <a:t>Matched with District accumulated reserves</a:t>
            </a:r>
          </a:p>
          <a:p>
            <a:pPr lvl="2"/>
            <a:r>
              <a:rPr lang="en-US" dirty="0"/>
              <a:t>Fund remaining tasks required to complete Assessment Engineer’s Report: Financial Plan, Accurate Project Estimates, Fair Share Assessment Analysis</a:t>
            </a:r>
          </a:p>
          <a:p>
            <a:pPr lvl="2"/>
            <a:r>
              <a:rPr lang="en-US" dirty="0"/>
              <a:t>Gets District to 60% design and June 2022 Assessment </a:t>
            </a:r>
          </a:p>
          <a:p>
            <a:pPr lvl="2"/>
            <a:r>
              <a:rPr lang="en-US" dirty="0"/>
              <a:t>Partner And Permitting Agency Review – March-May 2022</a:t>
            </a:r>
          </a:p>
          <a:p>
            <a:pPr lvl="1"/>
            <a:r>
              <a:rPr lang="en-US" dirty="0"/>
              <a:t>Public Workshops </a:t>
            </a:r>
            <a:r>
              <a:rPr lang="en-US" sz="2000" dirty="0"/>
              <a:t>– May 2022</a:t>
            </a:r>
          </a:p>
          <a:p>
            <a:pPr lvl="1"/>
            <a:r>
              <a:rPr lang="en-US" dirty="0"/>
              <a:t>Assessment Vote – </a:t>
            </a:r>
            <a:r>
              <a:rPr lang="en-US" sz="2000" dirty="0"/>
              <a:t>June 2022</a:t>
            </a:r>
          </a:p>
        </p:txBody>
      </p:sp>
      <p:pic>
        <p:nvPicPr>
          <p:cNvPr id="4" name="image4.png">
            <a:extLst>
              <a:ext uri="{FF2B5EF4-FFF2-40B4-BE49-F238E27FC236}">
                <a16:creationId xmlns:a16="http://schemas.microsoft.com/office/drawing/2014/main" id="{7938946E-2461-446A-A009-89913E20BD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1803" y="1425337"/>
            <a:ext cx="2855694" cy="2215994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94">
            <a:extLst>
              <a:ext uri="{FF2B5EF4-FFF2-40B4-BE49-F238E27FC236}">
                <a16:creationId xmlns:a16="http://schemas.microsoft.com/office/drawing/2014/main" id="{8727C2B8-5D2B-4B89-85EA-D4780721ED94}"/>
              </a:ext>
            </a:extLst>
          </p:cNvPr>
          <p:cNvSpPr/>
          <p:nvPr/>
        </p:nvSpPr>
        <p:spPr>
          <a:xfrm>
            <a:off x="9231803" y="1239554"/>
            <a:ext cx="2" cy="2587559"/>
          </a:xfrm>
          <a:prstGeom prst="line">
            <a:avLst/>
          </a:prstGeom>
          <a:ln w="38100">
            <a:solidFill>
              <a:srgbClr val="009051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" name="Shape 195">
            <a:extLst>
              <a:ext uri="{FF2B5EF4-FFF2-40B4-BE49-F238E27FC236}">
                <a16:creationId xmlns:a16="http://schemas.microsoft.com/office/drawing/2014/main" id="{F4AC0BC0-AA40-4D55-BA54-7CBD741323ED}"/>
              </a:ext>
            </a:extLst>
          </p:cNvPr>
          <p:cNvSpPr txBox="1">
            <a:spLocks/>
          </p:cNvSpPr>
          <p:nvPr/>
        </p:nvSpPr>
        <p:spPr>
          <a:xfrm>
            <a:off x="130630" y="115441"/>
            <a:ext cx="11956867" cy="780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00905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683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F8293-1E6D-468C-B324-265031D6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7" y="2103437"/>
            <a:ext cx="7823188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&amp; Comments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Thank You</a:t>
            </a:r>
          </a:p>
        </p:txBody>
      </p:sp>
      <p:pic>
        <p:nvPicPr>
          <p:cNvPr id="4" name="image4.png">
            <a:extLst>
              <a:ext uri="{FF2B5EF4-FFF2-40B4-BE49-F238E27FC236}">
                <a16:creationId xmlns:a16="http://schemas.microsoft.com/office/drawing/2014/main" id="{88B4DC00-CFE3-407A-B67D-C039B179B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5012" y="1425337"/>
            <a:ext cx="2855694" cy="2215994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94">
            <a:extLst>
              <a:ext uri="{FF2B5EF4-FFF2-40B4-BE49-F238E27FC236}">
                <a16:creationId xmlns:a16="http://schemas.microsoft.com/office/drawing/2014/main" id="{F61CD974-AFDC-450E-8656-8424283833A2}"/>
              </a:ext>
            </a:extLst>
          </p:cNvPr>
          <p:cNvSpPr/>
          <p:nvPr/>
        </p:nvSpPr>
        <p:spPr>
          <a:xfrm>
            <a:off x="9081019" y="1239554"/>
            <a:ext cx="2" cy="2587559"/>
          </a:xfrm>
          <a:prstGeom prst="line">
            <a:avLst/>
          </a:prstGeom>
          <a:ln w="38100">
            <a:solidFill>
              <a:srgbClr val="009051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" name="Shape 195">
            <a:extLst>
              <a:ext uri="{FF2B5EF4-FFF2-40B4-BE49-F238E27FC236}">
                <a16:creationId xmlns:a16="http://schemas.microsoft.com/office/drawing/2014/main" id="{3081E10A-F498-49D2-9767-167511BE5C23}"/>
              </a:ext>
            </a:extLst>
          </p:cNvPr>
          <p:cNvSpPr txBox="1">
            <a:spLocks/>
          </p:cNvSpPr>
          <p:nvPr/>
        </p:nvSpPr>
        <p:spPr>
          <a:xfrm>
            <a:off x="130630" y="115441"/>
            <a:ext cx="11956867" cy="780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00905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551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</TotalTime>
  <Words>291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LAFCO Update: Los Olivos CSD</vt:lpstr>
      <vt:lpstr>PowerPoint Presentation</vt:lpstr>
      <vt:lpstr>Progress &amp; Estimated Timeline to Prop 218 Assessment Vote</vt:lpstr>
      <vt:lpstr>Progress &amp; Estimated Timeline to Prop 218 Assessment Vote</vt:lpstr>
      <vt:lpstr>Questions &amp; Comments 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Olivos Community services district</dc:title>
  <dc:creator>Doug Pike</dc:creator>
  <cp:lastModifiedBy>Alexander, Jacquelyne</cp:lastModifiedBy>
  <cp:revision>40</cp:revision>
  <dcterms:created xsi:type="dcterms:W3CDTF">2020-11-09T23:11:19Z</dcterms:created>
  <dcterms:modified xsi:type="dcterms:W3CDTF">2021-05-04T19:44:32Z</dcterms:modified>
</cp:coreProperties>
</file>