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96" r:id="rId5"/>
    <p:sldId id="394" r:id="rId6"/>
    <p:sldId id="393" r:id="rId7"/>
    <p:sldId id="396" r:id="rId8"/>
    <p:sldId id="395" r:id="rId9"/>
    <p:sldId id="426" r:id="rId10"/>
    <p:sldId id="427" r:id="rId11"/>
    <p:sldId id="400" r:id="rId12"/>
    <p:sldId id="402" r:id="rId13"/>
    <p:sldId id="397" r:id="rId14"/>
    <p:sldId id="411" r:id="rId15"/>
    <p:sldId id="389" r:id="rId16"/>
    <p:sldId id="409" r:id="rId17"/>
    <p:sldId id="425" r:id="rId18"/>
    <p:sldId id="386" r:id="rId19"/>
    <p:sldId id="387" r:id="rId20"/>
    <p:sldId id="388" r:id="rId21"/>
    <p:sldId id="398" r:id="rId22"/>
    <p:sldId id="407" r:id="rId23"/>
    <p:sldId id="412" r:id="rId24"/>
    <p:sldId id="415" r:id="rId25"/>
    <p:sldId id="417" r:id="rId26"/>
    <p:sldId id="418" r:id="rId27"/>
    <p:sldId id="419" r:id="rId28"/>
    <p:sldId id="420" r:id="rId29"/>
    <p:sldId id="421" r:id="rId30"/>
    <p:sldId id="423" r:id="rId31"/>
    <p:sldId id="39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B1BE"/>
    <a:srgbClr val="1C7690"/>
    <a:srgbClr val="04162C"/>
    <a:srgbClr val="004572"/>
    <a:srgbClr val="FC9A1B"/>
    <a:srgbClr val="32AEEC"/>
    <a:srgbClr val="329BD9"/>
    <a:srgbClr val="62B1BE"/>
    <a:srgbClr val="3F8D8F"/>
    <a:srgbClr val="3A5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318796-BFCE-47FA-8F83-115FF254B341}" v="1" dt="2023-03-01T22:52:30.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359" autoAdjust="0"/>
  </p:normalViewPr>
  <p:slideViewPr>
    <p:cSldViewPr snapToGrid="0">
      <p:cViewPr varScale="1">
        <p:scale>
          <a:sx n="55" d="100"/>
          <a:sy n="55" d="100"/>
        </p:scale>
        <p:origin x="102" y="1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BCF8F0-6875-0F46-918A-FE2454E264A5}"/>
              </a:ext>
            </a:extLst>
          </p:cNvPr>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a:p>
        </p:txBody>
      </p:sp>
      <p:sp>
        <p:nvSpPr>
          <p:cNvPr id="3" name="Date Placeholder 2">
            <a:extLst>
              <a:ext uri="{FF2B5EF4-FFF2-40B4-BE49-F238E27FC236}">
                <a16:creationId xmlns:a16="http://schemas.microsoft.com/office/drawing/2014/main" id="{D97D1433-F6EA-9E4A-B5F8-77CFAA1F206E}"/>
              </a:ext>
            </a:extLst>
          </p:cNvPr>
          <p:cNvSpPr>
            <a:spLocks noGrp="1"/>
          </p:cNvSpPr>
          <p:nvPr>
            <p:ph type="dt" sz="quarter" idx="1"/>
          </p:nvPr>
        </p:nvSpPr>
        <p:spPr>
          <a:xfrm>
            <a:off x="3970938" y="0"/>
            <a:ext cx="3037840" cy="466435"/>
          </a:xfrm>
          <a:prstGeom prst="rect">
            <a:avLst/>
          </a:prstGeom>
        </p:spPr>
        <p:txBody>
          <a:bodyPr vert="horz" lIns="92830" tIns="46415" rIns="92830" bIns="46415" rtlCol="0"/>
          <a:lstStyle>
            <a:lvl1pPr algn="r">
              <a:defRPr sz="1200"/>
            </a:lvl1pPr>
          </a:lstStyle>
          <a:p>
            <a:fld id="{BB35CE6A-1AF0-DA43-A1FB-6E023134DBBA}" type="datetimeFigureOut">
              <a:rPr lang="en-US" smtClean="0"/>
              <a:t>3/1/2023</a:t>
            </a:fld>
            <a:endParaRPr lang="en-US"/>
          </a:p>
        </p:txBody>
      </p:sp>
      <p:sp>
        <p:nvSpPr>
          <p:cNvPr id="4" name="Footer Placeholder 3">
            <a:extLst>
              <a:ext uri="{FF2B5EF4-FFF2-40B4-BE49-F238E27FC236}">
                <a16:creationId xmlns:a16="http://schemas.microsoft.com/office/drawing/2014/main" id="{75DBCBD3-FC4C-2D45-87E5-AFDE9A78AB13}"/>
              </a:ext>
            </a:extLst>
          </p:cNvPr>
          <p:cNvSpPr>
            <a:spLocks noGrp="1"/>
          </p:cNvSpPr>
          <p:nvPr>
            <p:ph type="ftr" sz="quarter" idx="2"/>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27E007-DDEF-5743-B896-EB36F10704F7}"/>
              </a:ext>
            </a:extLst>
          </p:cNvPr>
          <p:cNvSpPr>
            <a:spLocks noGrp="1"/>
          </p:cNvSpPr>
          <p:nvPr>
            <p:ph type="sldNum" sz="quarter" idx="3"/>
          </p:nvPr>
        </p:nvSpPr>
        <p:spPr>
          <a:xfrm>
            <a:off x="3970938" y="8829968"/>
            <a:ext cx="3037840" cy="466434"/>
          </a:xfrm>
          <a:prstGeom prst="rect">
            <a:avLst/>
          </a:prstGeom>
        </p:spPr>
        <p:txBody>
          <a:bodyPr vert="horz" lIns="92830" tIns="46415" rIns="92830" bIns="46415" rtlCol="0" anchor="b"/>
          <a:lstStyle>
            <a:lvl1pPr algn="r">
              <a:defRPr sz="1200"/>
            </a:lvl1pPr>
          </a:lstStyle>
          <a:p>
            <a:fld id="{3640EC11-0352-4244-8CF7-C94985FAC174}" type="slidenum">
              <a:rPr lang="en-US" smtClean="0"/>
              <a:t>‹#›</a:t>
            </a:fld>
            <a:endParaRPr lang="en-US"/>
          </a:p>
        </p:txBody>
      </p:sp>
    </p:spTree>
    <p:extLst>
      <p:ext uri="{BB962C8B-B14F-4D97-AF65-F5344CB8AC3E}">
        <p14:creationId xmlns:p14="http://schemas.microsoft.com/office/powerpoint/2010/main" val="370398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2830" tIns="46415" rIns="92830" bIns="46415" rtlCol="0"/>
          <a:lstStyle>
            <a:lvl1pPr algn="r">
              <a:defRPr sz="1200"/>
            </a:lvl1pPr>
          </a:lstStyle>
          <a:p>
            <a:fld id="{2F2C1293-F527-8443-B884-EB18AF933CD1}" type="datetimeFigureOut">
              <a:rPr lang="en-US" smtClean="0"/>
              <a:t>3/1/2023</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D671C66B-D986-5C40-AE25-672C72864D3D}" type="slidenum">
              <a:rPr lang="en-US" smtClean="0"/>
              <a:t>‹#›</a:t>
            </a:fld>
            <a:endParaRPr lang="en-US"/>
          </a:p>
        </p:txBody>
      </p:sp>
    </p:spTree>
    <p:extLst>
      <p:ext uri="{BB962C8B-B14F-4D97-AF65-F5344CB8AC3E}">
        <p14:creationId xmlns:p14="http://schemas.microsoft.com/office/powerpoint/2010/main" val="1115358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11</a:t>
            </a:fld>
            <a:endParaRPr lang="en-US"/>
          </a:p>
        </p:txBody>
      </p:sp>
    </p:spTree>
    <p:extLst>
      <p:ext uri="{BB962C8B-B14F-4D97-AF65-F5344CB8AC3E}">
        <p14:creationId xmlns:p14="http://schemas.microsoft.com/office/powerpoint/2010/main" val="4191961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26</a:t>
            </a:fld>
            <a:endParaRPr lang="en-US"/>
          </a:p>
        </p:txBody>
      </p:sp>
    </p:spTree>
    <p:extLst>
      <p:ext uri="{BB962C8B-B14F-4D97-AF65-F5344CB8AC3E}">
        <p14:creationId xmlns:p14="http://schemas.microsoft.com/office/powerpoint/2010/main" val="2757599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27</a:t>
            </a:fld>
            <a:endParaRPr lang="en-US"/>
          </a:p>
        </p:txBody>
      </p:sp>
    </p:spTree>
    <p:extLst>
      <p:ext uri="{BB962C8B-B14F-4D97-AF65-F5344CB8AC3E}">
        <p14:creationId xmlns:p14="http://schemas.microsoft.com/office/powerpoint/2010/main" val="326487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13</a:t>
            </a:fld>
            <a:endParaRPr lang="en-US"/>
          </a:p>
        </p:txBody>
      </p:sp>
    </p:spTree>
    <p:extLst>
      <p:ext uri="{BB962C8B-B14F-4D97-AF65-F5344CB8AC3E}">
        <p14:creationId xmlns:p14="http://schemas.microsoft.com/office/powerpoint/2010/main" val="196159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18</a:t>
            </a:fld>
            <a:endParaRPr lang="en-US"/>
          </a:p>
        </p:txBody>
      </p:sp>
    </p:spTree>
    <p:extLst>
      <p:ext uri="{BB962C8B-B14F-4D97-AF65-F5344CB8AC3E}">
        <p14:creationId xmlns:p14="http://schemas.microsoft.com/office/powerpoint/2010/main" val="191121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Neighborhood Specialty grocer</a:t>
            </a:r>
          </a:p>
          <a:p>
            <a:r>
              <a:rPr lang="en-US" dirty="0"/>
              <a:t>Local restaurants &amp; bakery</a:t>
            </a:r>
          </a:p>
          <a:p>
            <a:r>
              <a:rPr lang="en-US" dirty="0"/>
              <a:t>Artisanal Coffee Shop</a:t>
            </a:r>
          </a:p>
          <a:p>
            <a:r>
              <a:rPr lang="en-US" dirty="0"/>
              <a:t>Bank or Credit Union</a:t>
            </a:r>
          </a:p>
          <a:p>
            <a:r>
              <a:rPr lang="en-US" dirty="0"/>
              <a:t>Veterinarian</a:t>
            </a:r>
          </a:p>
          <a:p>
            <a:r>
              <a:rPr lang="en-US" dirty="0"/>
              <a:t>Fitness Center or Gym</a:t>
            </a:r>
          </a:p>
          <a:p>
            <a:r>
              <a:rPr lang="en-US" b="1" dirty="0"/>
              <a:t> *Talk about the type of services you put into the creamery in SLO</a:t>
            </a:r>
          </a:p>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20</a:t>
            </a:fld>
            <a:endParaRPr lang="en-US"/>
          </a:p>
        </p:txBody>
      </p:sp>
    </p:spTree>
    <p:extLst>
      <p:ext uri="{BB962C8B-B14F-4D97-AF65-F5344CB8AC3E}">
        <p14:creationId xmlns:p14="http://schemas.microsoft.com/office/powerpoint/2010/main" val="183258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21</a:t>
            </a:fld>
            <a:endParaRPr lang="en-US"/>
          </a:p>
        </p:txBody>
      </p:sp>
    </p:spTree>
    <p:extLst>
      <p:ext uri="{BB962C8B-B14F-4D97-AF65-F5344CB8AC3E}">
        <p14:creationId xmlns:p14="http://schemas.microsoft.com/office/powerpoint/2010/main" val="524263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Board and Batten</a:t>
            </a:r>
          </a:p>
          <a:p>
            <a:r>
              <a:rPr lang="en-US" dirty="0"/>
              <a:t>Metal Roofing</a:t>
            </a:r>
          </a:p>
          <a:p>
            <a:r>
              <a:rPr lang="en-US" dirty="0"/>
              <a:t>Cedar Siding</a:t>
            </a:r>
          </a:p>
          <a:p>
            <a:r>
              <a:rPr lang="en-US" dirty="0"/>
              <a:t>Stone Accents</a:t>
            </a:r>
          </a:p>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22</a:t>
            </a:fld>
            <a:endParaRPr lang="en-US"/>
          </a:p>
        </p:txBody>
      </p:sp>
    </p:spTree>
    <p:extLst>
      <p:ext uri="{BB962C8B-B14F-4D97-AF65-F5344CB8AC3E}">
        <p14:creationId xmlns:p14="http://schemas.microsoft.com/office/powerpoint/2010/main" val="2127629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Board and Batten</a:t>
            </a:r>
          </a:p>
          <a:p>
            <a:r>
              <a:rPr lang="en-US" dirty="0"/>
              <a:t>Metal Roofing</a:t>
            </a:r>
          </a:p>
          <a:p>
            <a:r>
              <a:rPr lang="en-US" dirty="0"/>
              <a:t>Cedar Siding</a:t>
            </a:r>
          </a:p>
          <a:p>
            <a:r>
              <a:rPr lang="en-US" dirty="0"/>
              <a:t>Stone Accents</a:t>
            </a:r>
          </a:p>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23</a:t>
            </a:fld>
            <a:endParaRPr lang="en-US"/>
          </a:p>
        </p:txBody>
      </p:sp>
    </p:spTree>
    <p:extLst>
      <p:ext uri="{BB962C8B-B14F-4D97-AF65-F5344CB8AC3E}">
        <p14:creationId xmlns:p14="http://schemas.microsoft.com/office/powerpoint/2010/main" val="3967751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Properly Parked, 2 spaces per unit with Garages</a:t>
            </a:r>
          </a:p>
          <a:p>
            <a:r>
              <a:rPr lang="en-US" dirty="0"/>
              <a:t>Multiple open space areas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24</a:t>
            </a:fld>
            <a:endParaRPr lang="en-US"/>
          </a:p>
        </p:txBody>
      </p:sp>
    </p:spTree>
    <p:extLst>
      <p:ext uri="{BB962C8B-B14F-4D97-AF65-F5344CB8AC3E}">
        <p14:creationId xmlns:p14="http://schemas.microsoft.com/office/powerpoint/2010/main" val="1501992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Properly Parked, 2 spaces per unit with Garages</a:t>
            </a:r>
          </a:p>
          <a:p>
            <a:r>
              <a:rPr lang="en-US" dirty="0"/>
              <a:t>Multiple open space areas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671C66B-D986-5C40-AE25-672C72864D3D}" type="slidenum">
              <a:rPr lang="en-US" smtClean="0"/>
              <a:t>25</a:t>
            </a:fld>
            <a:endParaRPr lang="en-US"/>
          </a:p>
        </p:txBody>
      </p:sp>
    </p:spTree>
    <p:extLst>
      <p:ext uri="{BB962C8B-B14F-4D97-AF65-F5344CB8AC3E}">
        <p14:creationId xmlns:p14="http://schemas.microsoft.com/office/powerpoint/2010/main" val="318285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0F12-1BE1-114F-8667-6B635330D2C9}"/>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8876DD0-D444-FB42-A59E-62806981222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AC20BC-0C2D-6A47-B060-D9DD9565CFCD}"/>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0539B2DB-9733-404E-899A-96407550806C}" type="datetime1">
              <a:rPr lang="en-US" smtClean="0"/>
              <a:t>3/1/2023</a:t>
            </a:fld>
            <a:endParaRPr lang="en-US"/>
          </a:p>
        </p:txBody>
      </p:sp>
      <p:sp>
        <p:nvSpPr>
          <p:cNvPr id="5" name="Footer Placeholder 4">
            <a:extLst>
              <a:ext uri="{FF2B5EF4-FFF2-40B4-BE49-F238E27FC236}">
                <a16:creationId xmlns:a16="http://schemas.microsoft.com/office/drawing/2014/main" id="{C40CD114-13D0-4C42-97AD-9B481F0F8B0E}"/>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C198DA1C-D83A-7F48-A90D-F1E6087192E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584D909-BD10-A14C-A9ED-665C24124C9F}" type="slidenum">
              <a:rPr lang="en-US" smtClean="0"/>
              <a:pPr/>
              <a:t>‹#›</a:t>
            </a:fld>
            <a:endParaRPr lang="en-US"/>
          </a:p>
        </p:txBody>
      </p:sp>
    </p:spTree>
    <p:extLst>
      <p:ext uri="{BB962C8B-B14F-4D97-AF65-F5344CB8AC3E}">
        <p14:creationId xmlns:p14="http://schemas.microsoft.com/office/powerpoint/2010/main" val="170089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CD71-0013-E040-93FC-8987C3E130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147DA6-48F8-1649-ADC4-6DF353D1EA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C0C28-D780-D144-AD73-80EBFF5CD303}"/>
              </a:ext>
            </a:extLst>
          </p:cNvPr>
          <p:cNvSpPr>
            <a:spLocks noGrp="1"/>
          </p:cNvSpPr>
          <p:nvPr>
            <p:ph type="dt" sz="half" idx="10"/>
          </p:nvPr>
        </p:nvSpPr>
        <p:spPr/>
        <p:txBody>
          <a:bodyPr/>
          <a:lstStyle/>
          <a:p>
            <a:fld id="{60A418DB-CE62-BB47-B7F5-6D3DF6AADFE0}" type="datetime1">
              <a:rPr lang="en-US" smtClean="0"/>
              <a:t>3/1/2023</a:t>
            </a:fld>
            <a:endParaRPr lang="en-US"/>
          </a:p>
        </p:txBody>
      </p:sp>
      <p:sp>
        <p:nvSpPr>
          <p:cNvPr id="5" name="Footer Placeholder 4">
            <a:extLst>
              <a:ext uri="{FF2B5EF4-FFF2-40B4-BE49-F238E27FC236}">
                <a16:creationId xmlns:a16="http://schemas.microsoft.com/office/drawing/2014/main" id="{E2707EBE-BF6E-C644-8466-4AFAE2E0D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F5E2D-3AFE-5C44-AC46-5D12999D6C98}"/>
              </a:ext>
            </a:extLst>
          </p:cNvPr>
          <p:cNvSpPr>
            <a:spLocks noGrp="1"/>
          </p:cNvSpPr>
          <p:nvPr>
            <p:ph type="sldNum" sz="quarter" idx="12"/>
          </p:nvPr>
        </p:nvSpPr>
        <p:spPr/>
        <p:txBody>
          <a:bodyPr/>
          <a:lstStyle/>
          <a:p>
            <a:fld id="{C584D909-BD10-A14C-A9ED-665C24124C9F}" type="slidenum">
              <a:rPr lang="en-US" smtClean="0"/>
              <a:t>‹#›</a:t>
            </a:fld>
            <a:endParaRPr lang="en-US"/>
          </a:p>
        </p:txBody>
      </p:sp>
    </p:spTree>
    <p:extLst>
      <p:ext uri="{BB962C8B-B14F-4D97-AF65-F5344CB8AC3E}">
        <p14:creationId xmlns:p14="http://schemas.microsoft.com/office/powerpoint/2010/main" val="3868420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886E1F-10E1-8C4A-81B2-4102998CBD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A7FA7F-6530-5849-9E6D-4CB7A2CB76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BC6AA-A02A-5B42-A5CA-624533842DB0}"/>
              </a:ext>
            </a:extLst>
          </p:cNvPr>
          <p:cNvSpPr>
            <a:spLocks noGrp="1"/>
          </p:cNvSpPr>
          <p:nvPr>
            <p:ph type="dt" sz="half" idx="10"/>
          </p:nvPr>
        </p:nvSpPr>
        <p:spPr/>
        <p:txBody>
          <a:bodyPr/>
          <a:lstStyle/>
          <a:p>
            <a:fld id="{B05694BA-C5BA-5A4F-B803-CE2FF234E1D7}" type="datetime1">
              <a:rPr lang="en-US" smtClean="0"/>
              <a:t>3/1/2023</a:t>
            </a:fld>
            <a:endParaRPr lang="en-US"/>
          </a:p>
        </p:txBody>
      </p:sp>
      <p:sp>
        <p:nvSpPr>
          <p:cNvPr id="5" name="Footer Placeholder 4">
            <a:extLst>
              <a:ext uri="{FF2B5EF4-FFF2-40B4-BE49-F238E27FC236}">
                <a16:creationId xmlns:a16="http://schemas.microsoft.com/office/drawing/2014/main" id="{7C077D3A-80A7-E64D-8CBC-FB4C9DD7A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103F7-D184-2C41-B911-5C34AE2D5C58}"/>
              </a:ext>
            </a:extLst>
          </p:cNvPr>
          <p:cNvSpPr>
            <a:spLocks noGrp="1"/>
          </p:cNvSpPr>
          <p:nvPr>
            <p:ph type="sldNum" sz="quarter" idx="12"/>
          </p:nvPr>
        </p:nvSpPr>
        <p:spPr/>
        <p:txBody>
          <a:bodyPr/>
          <a:lstStyle/>
          <a:p>
            <a:fld id="{C584D909-BD10-A14C-A9ED-665C24124C9F}" type="slidenum">
              <a:rPr lang="en-US" smtClean="0"/>
              <a:t>‹#›</a:t>
            </a:fld>
            <a:endParaRPr lang="en-US"/>
          </a:p>
        </p:txBody>
      </p:sp>
    </p:spTree>
    <p:extLst>
      <p:ext uri="{BB962C8B-B14F-4D97-AF65-F5344CB8AC3E}">
        <p14:creationId xmlns:p14="http://schemas.microsoft.com/office/powerpoint/2010/main" val="24731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B562A-0953-D446-86C6-1298B30B3D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C5CE0-BA2A-2D48-9C12-A8060C7D7A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DA643-9DD1-D145-9F63-447F4FAD8E88}"/>
              </a:ext>
            </a:extLst>
          </p:cNvPr>
          <p:cNvSpPr>
            <a:spLocks noGrp="1"/>
          </p:cNvSpPr>
          <p:nvPr>
            <p:ph type="dt" sz="half" idx="10"/>
          </p:nvPr>
        </p:nvSpPr>
        <p:spPr/>
        <p:txBody>
          <a:bodyPr/>
          <a:lstStyle/>
          <a:p>
            <a:fld id="{6855D673-FB79-334E-8AE8-8FCE9325CC93}" type="datetime1">
              <a:rPr lang="en-US" smtClean="0"/>
              <a:t>3/1/2023</a:t>
            </a:fld>
            <a:endParaRPr lang="en-US"/>
          </a:p>
        </p:txBody>
      </p:sp>
      <p:sp>
        <p:nvSpPr>
          <p:cNvPr id="5" name="Footer Placeholder 4">
            <a:extLst>
              <a:ext uri="{FF2B5EF4-FFF2-40B4-BE49-F238E27FC236}">
                <a16:creationId xmlns:a16="http://schemas.microsoft.com/office/drawing/2014/main" id="{A64B605E-0403-2444-9261-7D3B6B29F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BA922-E74D-BF42-871D-412AEF098449}"/>
              </a:ext>
            </a:extLst>
          </p:cNvPr>
          <p:cNvSpPr>
            <a:spLocks noGrp="1"/>
          </p:cNvSpPr>
          <p:nvPr>
            <p:ph type="sldNum" sz="quarter" idx="12"/>
          </p:nvPr>
        </p:nvSpPr>
        <p:spPr/>
        <p:txBody>
          <a:bodyPr/>
          <a:lstStyle/>
          <a:p>
            <a:fld id="{C584D909-BD10-A14C-A9ED-665C24124C9F}" type="slidenum">
              <a:rPr lang="en-US" smtClean="0"/>
              <a:t>‹#›</a:t>
            </a:fld>
            <a:endParaRPr lang="en-US"/>
          </a:p>
        </p:txBody>
      </p:sp>
    </p:spTree>
    <p:extLst>
      <p:ext uri="{BB962C8B-B14F-4D97-AF65-F5344CB8AC3E}">
        <p14:creationId xmlns:p14="http://schemas.microsoft.com/office/powerpoint/2010/main" val="118534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2A17-384F-534F-8C68-9568AE2828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770D2C-1007-6E47-B2E5-6C35EFF819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C5D809-523C-0745-8310-05E529E2AF96}"/>
              </a:ext>
            </a:extLst>
          </p:cNvPr>
          <p:cNvSpPr>
            <a:spLocks noGrp="1"/>
          </p:cNvSpPr>
          <p:nvPr>
            <p:ph type="dt" sz="half" idx="10"/>
          </p:nvPr>
        </p:nvSpPr>
        <p:spPr/>
        <p:txBody>
          <a:bodyPr/>
          <a:lstStyle/>
          <a:p>
            <a:fld id="{BAB063FB-CA94-D049-9D22-945F6C364263}" type="datetime1">
              <a:rPr lang="en-US" smtClean="0"/>
              <a:t>3/1/2023</a:t>
            </a:fld>
            <a:endParaRPr lang="en-US"/>
          </a:p>
        </p:txBody>
      </p:sp>
      <p:sp>
        <p:nvSpPr>
          <p:cNvPr id="5" name="Footer Placeholder 4">
            <a:extLst>
              <a:ext uri="{FF2B5EF4-FFF2-40B4-BE49-F238E27FC236}">
                <a16:creationId xmlns:a16="http://schemas.microsoft.com/office/drawing/2014/main" id="{E809F503-78D5-2647-B674-D762FBFED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217266-50F2-EE4B-B201-D00E1AF264D5}"/>
              </a:ext>
            </a:extLst>
          </p:cNvPr>
          <p:cNvSpPr>
            <a:spLocks noGrp="1"/>
          </p:cNvSpPr>
          <p:nvPr>
            <p:ph type="sldNum" sz="quarter" idx="12"/>
          </p:nvPr>
        </p:nvSpPr>
        <p:spPr/>
        <p:txBody>
          <a:bodyPr/>
          <a:lstStyle/>
          <a:p>
            <a:fld id="{C584D909-BD10-A14C-A9ED-665C24124C9F}" type="slidenum">
              <a:rPr lang="en-US" smtClean="0"/>
              <a:t>‹#›</a:t>
            </a:fld>
            <a:endParaRPr lang="en-US"/>
          </a:p>
        </p:txBody>
      </p:sp>
    </p:spTree>
    <p:extLst>
      <p:ext uri="{BB962C8B-B14F-4D97-AF65-F5344CB8AC3E}">
        <p14:creationId xmlns:p14="http://schemas.microsoft.com/office/powerpoint/2010/main" val="186810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A4B9-F48A-8540-8C78-14051F01F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C997D0-EF7D-AB47-9ED7-9A3182AA0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6AA191-2F1F-A74C-8DDE-957B29BF53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1ACCA9-9259-124F-9A46-034F68DE3934}"/>
              </a:ext>
            </a:extLst>
          </p:cNvPr>
          <p:cNvSpPr>
            <a:spLocks noGrp="1"/>
          </p:cNvSpPr>
          <p:nvPr>
            <p:ph type="dt" sz="half" idx="10"/>
          </p:nvPr>
        </p:nvSpPr>
        <p:spPr/>
        <p:txBody>
          <a:bodyPr/>
          <a:lstStyle/>
          <a:p>
            <a:fld id="{9A8F5A8F-3489-9B4D-9B12-6D4690D470A7}" type="datetime1">
              <a:rPr lang="en-US" smtClean="0"/>
              <a:t>3/1/2023</a:t>
            </a:fld>
            <a:endParaRPr lang="en-US"/>
          </a:p>
        </p:txBody>
      </p:sp>
      <p:sp>
        <p:nvSpPr>
          <p:cNvPr id="6" name="Footer Placeholder 5">
            <a:extLst>
              <a:ext uri="{FF2B5EF4-FFF2-40B4-BE49-F238E27FC236}">
                <a16:creationId xmlns:a16="http://schemas.microsoft.com/office/drawing/2014/main" id="{D9E4E416-888F-7E43-A768-0AA0422E0C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278DE-E770-7F4B-82CD-C502F16812F0}"/>
              </a:ext>
            </a:extLst>
          </p:cNvPr>
          <p:cNvSpPr>
            <a:spLocks noGrp="1"/>
          </p:cNvSpPr>
          <p:nvPr>
            <p:ph type="sldNum" sz="quarter" idx="12"/>
          </p:nvPr>
        </p:nvSpPr>
        <p:spPr/>
        <p:txBody>
          <a:bodyPr/>
          <a:lstStyle/>
          <a:p>
            <a:fld id="{C584D909-BD10-A14C-A9ED-665C24124C9F}" type="slidenum">
              <a:rPr lang="en-US" smtClean="0"/>
              <a:t>‹#›</a:t>
            </a:fld>
            <a:endParaRPr lang="en-US"/>
          </a:p>
        </p:txBody>
      </p:sp>
    </p:spTree>
    <p:extLst>
      <p:ext uri="{BB962C8B-B14F-4D97-AF65-F5344CB8AC3E}">
        <p14:creationId xmlns:p14="http://schemas.microsoft.com/office/powerpoint/2010/main" val="1133092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7A6D-A70C-F648-896F-980DCA7C11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75091F-E392-524D-BFBD-565013408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4D3188-1ABC-6F45-A214-6077348A8B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EA2E13-1A53-DE49-8C27-AF488DB824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1A73E6-D9C8-1F42-BFF1-5D0DE8560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7A149A-FA23-ED4D-8456-5C7A18F95181}"/>
              </a:ext>
            </a:extLst>
          </p:cNvPr>
          <p:cNvSpPr>
            <a:spLocks noGrp="1"/>
          </p:cNvSpPr>
          <p:nvPr>
            <p:ph type="dt" sz="half" idx="10"/>
          </p:nvPr>
        </p:nvSpPr>
        <p:spPr/>
        <p:txBody>
          <a:bodyPr/>
          <a:lstStyle/>
          <a:p>
            <a:fld id="{0F9C7F49-BB48-2846-9D7E-340A2E755684}" type="datetime1">
              <a:rPr lang="en-US" smtClean="0"/>
              <a:t>3/1/2023</a:t>
            </a:fld>
            <a:endParaRPr lang="en-US"/>
          </a:p>
        </p:txBody>
      </p:sp>
      <p:sp>
        <p:nvSpPr>
          <p:cNvPr id="8" name="Footer Placeholder 7">
            <a:extLst>
              <a:ext uri="{FF2B5EF4-FFF2-40B4-BE49-F238E27FC236}">
                <a16:creationId xmlns:a16="http://schemas.microsoft.com/office/drawing/2014/main" id="{CA024FB8-07A8-3041-BA8B-1A547CF65F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221B18-2A82-3D44-A16B-B5FA1F86C071}"/>
              </a:ext>
            </a:extLst>
          </p:cNvPr>
          <p:cNvSpPr>
            <a:spLocks noGrp="1"/>
          </p:cNvSpPr>
          <p:nvPr>
            <p:ph type="sldNum" sz="quarter" idx="12"/>
          </p:nvPr>
        </p:nvSpPr>
        <p:spPr/>
        <p:txBody>
          <a:bodyPr/>
          <a:lstStyle/>
          <a:p>
            <a:fld id="{C584D909-BD10-A14C-A9ED-665C24124C9F}" type="slidenum">
              <a:rPr lang="en-US" smtClean="0"/>
              <a:t>‹#›</a:t>
            </a:fld>
            <a:endParaRPr lang="en-US"/>
          </a:p>
        </p:txBody>
      </p:sp>
    </p:spTree>
    <p:extLst>
      <p:ext uri="{BB962C8B-B14F-4D97-AF65-F5344CB8AC3E}">
        <p14:creationId xmlns:p14="http://schemas.microsoft.com/office/powerpoint/2010/main" val="2878123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C1D1-7041-4A4E-AB21-55A20A655E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4C049E-FB6B-704E-AA15-DCB00E856B21}"/>
              </a:ext>
            </a:extLst>
          </p:cNvPr>
          <p:cNvSpPr>
            <a:spLocks noGrp="1"/>
          </p:cNvSpPr>
          <p:nvPr>
            <p:ph type="dt" sz="half" idx="10"/>
          </p:nvPr>
        </p:nvSpPr>
        <p:spPr/>
        <p:txBody>
          <a:bodyPr/>
          <a:lstStyle/>
          <a:p>
            <a:fld id="{A519C53B-8B09-7345-ACEB-05278A56C52E}" type="datetime1">
              <a:rPr lang="en-US" smtClean="0"/>
              <a:t>3/1/2023</a:t>
            </a:fld>
            <a:endParaRPr lang="en-US"/>
          </a:p>
        </p:txBody>
      </p:sp>
      <p:sp>
        <p:nvSpPr>
          <p:cNvPr id="4" name="Footer Placeholder 3">
            <a:extLst>
              <a:ext uri="{FF2B5EF4-FFF2-40B4-BE49-F238E27FC236}">
                <a16:creationId xmlns:a16="http://schemas.microsoft.com/office/drawing/2014/main" id="{72B204D0-B101-EE41-8547-72A64FD983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89756F-7021-EC4D-97D0-BEDA8D74546D}"/>
              </a:ext>
            </a:extLst>
          </p:cNvPr>
          <p:cNvSpPr>
            <a:spLocks noGrp="1"/>
          </p:cNvSpPr>
          <p:nvPr>
            <p:ph type="sldNum" sz="quarter" idx="12"/>
          </p:nvPr>
        </p:nvSpPr>
        <p:spPr/>
        <p:txBody>
          <a:bodyPr/>
          <a:lstStyle/>
          <a:p>
            <a:fld id="{C584D909-BD10-A14C-A9ED-665C24124C9F}" type="slidenum">
              <a:rPr lang="en-US" smtClean="0"/>
              <a:t>‹#›</a:t>
            </a:fld>
            <a:endParaRPr lang="en-US"/>
          </a:p>
        </p:txBody>
      </p:sp>
    </p:spTree>
    <p:extLst>
      <p:ext uri="{BB962C8B-B14F-4D97-AF65-F5344CB8AC3E}">
        <p14:creationId xmlns:p14="http://schemas.microsoft.com/office/powerpoint/2010/main" val="236439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518E0D-E88B-934D-BA16-5B39DFEAE7E4}"/>
              </a:ext>
            </a:extLst>
          </p:cNvPr>
          <p:cNvSpPr>
            <a:spLocks noGrp="1"/>
          </p:cNvSpPr>
          <p:nvPr>
            <p:ph type="dt" sz="half" idx="10"/>
          </p:nvPr>
        </p:nvSpPr>
        <p:spPr/>
        <p:txBody>
          <a:bodyPr/>
          <a:lstStyle/>
          <a:p>
            <a:fld id="{7009A1A7-88CF-5E43-8083-B7D95E7AD7B8}" type="datetime1">
              <a:rPr lang="en-US" smtClean="0"/>
              <a:t>3/1/2023</a:t>
            </a:fld>
            <a:endParaRPr lang="en-US"/>
          </a:p>
        </p:txBody>
      </p:sp>
      <p:sp>
        <p:nvSpPr>
          <p:cNvPr id="3" name="Footer Placeholder 2">
            <a:extLst>
              <a:ext uri="{FF2B5EF4-FFF2-40B4-BE49-F238E27FC236}">
                <a16:creationId xmlns:a16="http://schemas.microsoft.com/office/drawing/2014/main" id="{B603E931-5871-054E-9D45-E0A8DAE3A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42D502-4062-1543-AC70-5CD2F6425D92}"/>
              </a:ext>
            </a:extLst>
          </p:cNvPr>
          <p:cNvSpPr>
            <a:spLocks noGrp="1"/>
          </p:cNvSpPr>
          <p:nvPr>
            <p:ph type="sldNum" sz="quarter" idx="12"/>
          </p:nvPr>
        </p:nvSpPr>
        <p:spPr/>
        <p:txBody>
          <a:bodyPr/>
          <a:lstStyle/>
          <a:p>
            <a:fld id="{C584D909-BD10-A14C-A9ED-665C24124C9F}" type="slidenum">
              <a:rPr lang="en-US" smtClean="0"/>
              <a:t>‹#›</a:t>
            </a:fld>
            <a:endParaRPr lang="en-US"/>
          </a:p>
        </p:txBody>
      </p:sp>
    </p:spTree>
    <p:extLst>
      <p:ext uri="{BB962C8B-B14F-4D97-AF65-F5344CB8AC3E}">
        <p14:creationId xmlns:p14="http://schemas.microsoft.com/office/powerpoint/2010/main" val="3923860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72519-169F-8B4D-A92D-DBD3AFDC7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C23201-1323-DA45-BBE9-F9B4455BF9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D7AC2B-982F-4A4E-9666-6767A8431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3177B-0C35-D24D-B5EF-B537D6C370D0}"/>
              </a:ext>
            </a:extLst>
          </p:cNvPr>
          <p:cNvSpPr>
            <a:spLocks noGrp="1"/>
          </p:cNvSpPr>
          <p:nvPr>
            <p:ph type="dt" sz="half" idx="10"/>
          </p:nvPr>
        </p:nvSpPr>
        <p:spPr/>
        <p:txBody>
          <a:bodyPr/>
          <a:lstStyle/>
          <a:p>
            <a:fld id="{D9CDDC74-465E-3045-AD6A-F52F6DCC1313}" type="datetime1">
              <a:rPr lang="en-US" smtClean="0"/>
              <a:t>3/1/2023</a:t>
            </a:fld>
            <a:endParaRPr lang="en-US"/>
          </a:p>
        </p:txBody>
      </p:sp>
      <p:sp>
        <p:nvSpPr>
          <p:cNvPr id="6" name="Footer Placeholder 5">
            <a:extLst>
              <a:ext uri="{FF2B5EF4-FFF2-40B4-BE49-F238E27FC236}">
                <a16:creationId xmlns:a16="http://schemas.microsoft.com/office/drawing/2014/main" id="{1C9F0C8E-3BDD-0447-8EF1-339971516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1A7B4E-0B16-DE4A-B3EC-DE825CC4F420}"/>
              </a:ext>
            </a:extLst>
          </p:cNvPr>
          <p:cNvSpPr>
            <a:spLocks noGrp="1"/>
          </p:cNvSpPr>
          <p:nvPr>
            <p:ph type="sldNum" sz="quarter" idx="12"/>
          </p:nvPr>
        </p:nvSpPr>
        <p:spPr/>
        <p:txBody>
          <a:bodyPr/>
          <a:lstStyle/>
          <a:p>
            <a:fld id="{C584D909-BD10-A14C-A9ED-665C24124C9F}" type="slidenum">
              <a:rPr lang="en-US" smtClean="0"/>
              <a:t>‹#›</a:t>
            </a:fld>
            <a:endParaRPr lang="en-US"/>
          </a:p>
        </p:txBody>
      </p:sp>
    </p:spTree>
    <p:extLst>
      <p:ext uri="{BB962C8B-B14F-4D97-AF65-F5344CB8AC3E}">
        <p14:creationId xmlns:p14="http://schemas.microsoft.com/office/powerpoint/2010/main" val="4245739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7285-B4D0-7847-9FD9-8EB07B8224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8A0E5-9A4A-C44E-BA3D-10B52CF36F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29A43BC-A302-1040-9B11-638BB5D3AB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89FC7-1C0A-854E-BA0D-57FD59433D8C}"/>
              </a:ext>
            </a:extLst>
          </p:cNvPr>
          <p:cNvSpPr>
            <a:spLocks noGrp="1"/>
          </p:cNvSpPr>
          <p:nvPr>
            <p:ph type="dt" sz="half" idx="10"/>
          </p:nvPr>
        </p:nvSpPr>
        <p:spPr/>
        <p:txBody>
          <a:bodyPr/>
          <a:lstStyle/>
          <a:p>
            <a:fld id="{8A724428-8F6C-4946-A095-4BE6C345975B}" type="datetime1">
              <a:rPr lang="en-US" smtClean="0"/>
              <a:t>3/1/2023</a:t>
            </a:fld>
            <a:endParaRPr lang="en-US"/>
          </a:p>
        </p:txBody>
      </p:sp>
      <p:sp>
        <p:nvSpPr>
          <p:cNvPr id="6" name="Footer Placeholder 5">
            <a:extLst>
              <a:ext uri="{FF2B5EF4-FFF2-40B4-BE49-F238E27FC236}">
                <a16:creationId xmlns:a16="http://schemas.microsoft.com/office/drawing/2014/main" id="{DC180291-67B0-6646-85FF-5CED3ADFD7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D091B-0C2D-E943-8EAF-440D9FD264E5}"/>
              </a:ext>
            </a:extLst>
          </p:cNvPr>
          <p:cNvSpPr>
            <a:spLocks noGrp="1"/>
          </p:cNvSpPr>
          <p:nvPr>
            <p:ph type="sldNum" sz="quarter" idx="12"/>
          </p:nvPr>
        </p:nvSpPr>
        <p:spPr/>
        <p:txBody>
          <a:bodyPr/>
          <a:lstStyle/>
          <a:p>
            <a:fld id="{C584D909-BD10-A14C-A9ED-665C24124C9F}" type="slidenum">
              <a:rPr lang="en-US" smtClean="0"/>
              <a:t>‹#›</a:t>
            </a:fld>
            <a:endParaRPr lang="en-US"/>
          </a:p>
        </p:txBody>
      </p:sp>
    </p:spTree>
    <p:extLst>
      <p:ext uri="{BB962C8B-B14F-4D97-AF65-F5344CB8AC3E}">
        <p14:creationId xmlns:p14="http://schemas.microsoft.com/office/powerpoint/2010/main" val="729363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369CAF-9CF0-A04B-85ED-7FCD1959DA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6B8B12-255F-8241-89D2-B625325C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62C27-1E7B-E94F-A35E-3DA1D703C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047E9A-C607-794F-9EBC-14B13C56AC4E}" type="datetime1">
              <a:rPr lang="en-US" smtClean="0"/>
              <a:t>3/1/2023</a:t>
            </a:fld>
            <a:endParaRPr lang="en-US"/>
          </a:p>
        </p:txBody>
      </p:sp>
      <p:sp>
        <p:nvSpPr>
          <p:cNvPr id="5" name="Footer Placeholder 4">
            <a:extLst>
              <a:ext uri="{FF2B5EF4-FFF2-40B4-BE49-F238E27FC236}">
                <a16:creationId xmlns:a16="http://schemas.microsoft.com/office/drawing/2014/main" id="{9F1773F9-90E8-0F40-A765-26FD26367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6103EB-B535-CD49-9825-A43FC363B9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1" i="0">
                <a:solidFill>
                  <a:srgbClr val="37B1BE"/>
                </a:solidFill>
                <a:latin typeface="Arial" panose="020B0604020202020204" pitchFamily="34" charset="0"/>
                <a:cs typeface="Arial" panose="020B0604020202020204" pitchFamily="34" charset="0"/>
              </a:defRPr>
            </a:lvl1pPr>
          </a:lstStyle>
          <a:p>
            <a:fld id="{C584D909-BD10-A14C-A9ED-665C24124C9F}" type="slidenum">
              <a:rPr lang="en-US" smtClean="0"/>
              <a:pPr/>
              <a:t>‹#›</a:t>
            </a:fld>
            <a:endParaRPr lang="en-US"/>
          </a:p>
        </p:txBody>
      </p:sp>
      <p:sp>
        <p:nvSpPr>
          <p:cNvPr id="7" name="Rectangle 6">
            <a:extLst>
              <a:ext uri="{FF2B5EF4-FFF2-40B4-BE49-F238E27FC236}">
                <a16:creationId xmlns:a16="http://schemas.microsoft.com/office/drawing/2014/main" id="{FA2E3642-04AF-D14F-B6E1-A0C384C628FD}"/>
              </a:ext>
            </a:extLst>
          </p:cNvPr>
          <p:cNvSpPr/>
          <p:nvPr userDrawn="1"/>
        </p:nvSpPr>
        <p:spPr>
          <a:xfrm>
            <a:off x="0" y="6842261"/>
            <a:ext cx="12213294" cy="45719"/>
          </a:xfrm>
          <a:prstGeom prst="rect">
            <a:avLst/>
          </a:prstGeom>
          <a:solidFill>
            <a:srgbClr val="37B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4C74775-E594-BC4D-BD76-5C7E4942DCB6}"/>
              </a:ext>
            </a:extLst>
          </p:cNvPr>
          <p:cNvPicPr>
            <a:picLocks noChangeAspect="1"/>
          </p:cNvPicPr>
          <p:nvPr userDrawn="1"/>
        </p:nvPicPr>
        <p:blipFill>
          <a:blip r:embed="rId13"/>
          <a:srcRect/>
          <a:stretch/>
        </p:blipFill>
        <p:spPr>
          <a:xfrm>
            <a:off x="334118" y="6453552"/>
            <a:ext cx="1018693" cy="267328"/>
          </a:xfrm>
          <a:prstGeom prst="rect">
            <a:avLst/>
          </a:prstGeom>
        </p:spPr>
      </p:pic>
      <p:sp>
        <p:nvSpPr>
          <p:cNvPr id="9" name="Rectangle 8">
            <a:extLst>
              <a:ext uri="{FF2B5EF4-FFF2-40B4-BE49-F238E27FC236}">
                <a16:creationId xmlns:a16="http://schemas.microsoft.com/office/drawing/2014/main" id="{D74FE362-7BA2-CC4C-9F99-34F6F49F669C}"/>
              </a:ext>
            </a:extLst>
          </p:cNvPr>
          <p:cNvSpPr/>
          <p:nvPr userDrawn="1"/>
        </p:nvSpPr>
        <p:spPr>
          <a:xfrm>
            <a:off x="-6146" y="0"/>
            <a:ext cx="12213294" cy="45719"/>
          </a:xfrm>
          <a:prstGeom prst="rect">
            <a:avLst/>
          </a:prstGeom>
          <a:solidFill>
            <a:srgbClr val="37B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572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4F094FF-4C99-E142-8B8C-A7C508169F83}"/>
              </a:ext>
            </a:extLst>
          </p:cNvPr>
          <p:cNvSpPr txBox="1"/>
          <p:nvPr/>
        </p:nvSpPr>
        <p:spPr>
          <a:xfrm>
            <a:off x="12560968" y="2608446"/>
            <a:ext cx="184731" cy="369332"/>
          </a:xfrm>
          <a:prstGeom prst="rect">
            <a:avLst/>
          </a:prstGeom>
          <a:noFill/>
        </p:spPr>
        <p:txBody>
          <a:bodyPr wrap="none" rtlCol="0">
            <a:spAutoFit/>
          </a:bodyPr>
          <a:lstStyle/>
          <a:p>
            <a:endParaRPr lang="en-US"/>
          </a:p>
        </p:txBody>
      </p:sp>
      <p:sp>
        <p:nvSpPr>
          <p:cNvPr id="10" name="Subtitle 1">
            <a:extLst>
              <a:ext uri="{FF2B5EF4-FFF2-40B4-BE49-F238E27FC236}">
                <a16:creationId xmlns:a16="http://schemas.microsoft.com/office/drawing/2014/main" id="{349338DE-06CF-3641-A371-812EB0A5EB66}"/>
              </a:ext>
            </a:extLst>
          </p:cNvPr>
          <p:cNvSpPr txBox="1">
            <a:spLocks/>
          </p:cNvSpPr>
          <p:nvPr/>
        </p:nvSpPr>
        <p:spPr>
          <a:xfrm>
            <a:off x="11175106" y="6470265"/>
            <a:ext cx="575489" cy="2584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defRPr/>
            </a:pPr>
            <a:r>
              <a:rPr lang="en-US" altLang="en-US" sz="1000" b="1">
                <a:solidFill>
                  <a:srgbClr val="3A55A6"/>
                </a:solidFill>
                <a:latin typeface="Gotham Bold" pitchFamily="2" charset="77"/>
              </a:rPr>
              <a:t>2</a:t>
            </a:r>
            <a:endParaRPr lang="en-US" altLang="en-US" sz="1000">
              <a:solidFill>
                <a:srgbClr val="3A55A6"/>
              </a:solidFill>
            </a:endParaRPr>
          </a:p>
          <a:p>
            <a:pPr algn="r"/>
            <a:endParaRPr lang="en-US" sz="900">
              <a:solidFill>
                <a:srgbClr val="004572"/>
              </a:solidFill>
            </a:endParaRPr>
          </a:p>
        </p:txBody>
      </p:sp>
      <p:pic>
        <p:nvPicPr>
          <p:cNvPr id="11" name="Picture 10" descr="A picture containing text, sign, tableware, plate&#10;&#10;Description automatically generated">
            <a:extLst>
              <a:ext uri="{FF2B5EF4-FFF2-40B4-BE49-F238E27FC236}">
                <a16:creationId xmlns:a16="http://schemas.microsoft.com/office/drawing/2014/main" id="{9E6A080E-122C-CC4D-9B1E-1F1C3FECA8AE}"/>
              </a:ext>
            </a:extLst>
          </p:cNvPr>
          <p:cNvPicPr>
            <a:picLocks noChangeAspect="1"/>
          </p:cNvPicPr>
          <p:nvPr/>
        </p:nvPicPr>
        <p:blipFill>
          <a:blip r:embed="rId2"/>
          <a:stretch>
            <a:fillRect/>
          </a:stretch>
        </p:blipFill>
        <p:spPr>
          <a:xfrm>
            <a:off x="542440" y="6444182"/>
            <a:ext cx="1228488" cy="313144"/>
          </a:xfrm>
          <a:prstGeom prst="rect">
            <a:avLst/>
          </a:prstGeom>
        </p:spPr>
      </p:pic>
      <p:sp>
        <p:nvSpPr>
          <p:cNvPr id="2" name="Rectangle 1">
            <a:extLst>
              <a:ext uri="{FF2B5EF4-FFF2-40B4-BE49-F238E27FC236}">
                <a16:creationId xmlns:a16="http://schemas.microsoft.com/office/drawing/2014/main" id="{164C6680-C6D5-A341-976A-1F45AAAEFB5E}"/>
              </a:ext>
            </a:extLst>
          </p:cNvPr>
          <p:cNvSpPr/>
          <p:nvPr/>
        </p:nvSpPr>
        <p:spPr>
          <a:xfrm>
            <a:off x="-6146" y="0"/>
            <a:ext cx="12192000" cy="6310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Few Inputs and Outputs →Consistent, High-Quality Precursors to Even Higher Value End Products</a:t>
            </a:r>
          </a:p>
        </p:txBody>
      </p:sp>
      <p:sp>
        <p:nvSpPr>
          <p:cNvPr id="3" name="Rectangle 2">
            <a:extLst>
              <a:ext uri="{FF2B5EF4-FFF2-40B4-BE49-F238E27FC236}">
                <a16:creationId xmlns:a16="http://schemas.microsoft.com/office/drawing/2014/main" id="{8634DCDB-C919-6146-84F8-A3845988D185}"/>
              </a:ext>
            </a:extLst>
          </p:cNvPr>
          <p:cNvSpPr/>
          <p:nvPr/>
        </p:nvSpPr>
        <p:spPr>
          <a:xfrm>
            <a:off x="-6146" y="0"/>
            <a:ext cx="121920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Pentagon 19">
            <a:extLst>
              <a:ext uri="{FF2B5EF4-FFF2-40B4-BE49-F238E27FC236}">
                <a16:creationId xmlns:a16="http://schemas.microsoft.com/office/drawing/2014/main" id="{574D72C0-D42F-F645-843D-465EC5857F71}"/>
              </a:ext>
            </a:extLst>
          </p:cNvPr>
          <p:cNvSpPr/>
          <p:nvPr/>
        </p:nvSpPr>
        <p:spPr>
          <a:xfrm>
            <a:off x="-1771668" y="1"/>
            <a:ext cx="8826194" cy="6858000"/>
          </a:xfrm>
          <a:prstGeom prst="homePlate">
            <a:avLst/>
          </a:prstGeom>
          <a:solidFill>
            <a:srgbClr val="37B1BE"/>
          </a:solidFill>
          <a:ln>
            <a:noFill/>
          </a:ln>
          <a:effectLst>
            <a:outerShdw blurRad="312787"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959D08-E011-5E4F-BFD2-C4307DBD54BE}"/>
              </a:ext>
            </a:extLst>
          </p:cNvPr>
          <p:cNvSpPr/>
          <p:nvPr/>
        </p:nvSpPr>
        <p:spPr>
          <a:xfrm>
            <a:off x="542440" y="3285951"/>
            <a:ext cx="4432052" cy="1077218"/>
          </a:xfrm>
          <a:prstGeom prst="rect">
            <a:avLst/>
          </a:prstGeom>
        </p:spPr>
        <p:txBody>
          <a:bodyPr wrap="square">
            <a:spAutoFit/>
          </a:bodyPr>
          <a:lstStyle/>
          <a:p>
            <a:r>
              <a:rPr lang="en-US" altLang="ko-KR" sz="3200" dirty="0">
                <a:solidFill>
                  <a:schemeClr val="bg1"/>
                </a:solidFill>
                <a:latin typeface="Arial" panose="020B0604020202020204" pitchFamily="34" charset="0"/>
                <a:cs typeface="Arial" panose="020B0604020202020204" pitchFamily="34" charset="0"/>
              </a:rPr>
              <a:t>Richards Ranch</a:t>
            </a:r>
          </a:p>
          <a:p>
            <a:r>
              <a:rPr lang="en-US" sz="3200" dirty="0">
                <a:solidFill>
                  <a:schemeClr val="bg1"/>
                </a:solidFill>
                <a:latin typeface="Arial" panose="020B0604020202020204" pitchFamily="34" charset="0"/>
                <a:cs typeface="Arial" panose="020B0604020202020204" pitchFamily="34" charset="0"/>
              </a:rPr>
              <a:t>Orcutt Key Site 26</a:t>
            </a:r>
          </a:p>
        </p:txBody>
      </p:sp>
      <p:sp>
        <p:nvSpPr>
          <p:cNvPr id="23" name="Rectangle 22">
            <a:extLst>
              <a:ext uri="{FF2B5EF4-FFF2-40B4-BE49-F238E27FC236}">
                <a16:creationId xmlns:a16="http://schemas.microsoft.com/office/drawing/2014/main" id="{F4F0E710-F60F-094D-82C4-934DD1A41B41}"/>
              </a:ext>
            </a:extLst>
          </p:cNvPr>
          <p:cNvSpPr/>
          <p:nvPr/>
        </p:nvSpPr>
        <p:spPr>
          <a:xfrm>
            <a:off x="542440" y="4751923"/>
            <a:ext cx="4462309" cy="461665"/>
          </a:xfrm>
          <a:prstGeom prst="rect">
            <a:avLst/>
          </a:prstGeom>
        </p:spPr>
        <p:txBody>
          <a:bodyPr wrap="square">
            <a:spAutoFit/>
          </a:bodyPr>
          <a:lstStyle/>
          <a:p>
            <a:endParaRPr lang="en-US" sz="2400" dirty="0">
              <a:solidFill>
                <a:schemeClr val="bg1"/>
              </a:solidFill>
              <a:latin typeface="Helvetica Light" panose="020B0403020202020204" pitchFamily="34" charset="0"/>
            </a:endParaRPr>
          </a:p>
        </p:txBody>
      </p:sp>
      <p:sp>
        <p:nvSpPr>
          <p:cNvPr id="24" name="Rectangle 23">
            <a:extLst>
              <a:ext uri="{FF2B5EF4-FFF2-40B4-BE49-F238E27FC236}">
                <a16:creationId xmlns:a16="http://schemas.microsoft.com/office/drawing/2014/main" id="{BA5112E4-3C9C-704E-BC28-0156BEF61C19}"/>
              </a:ext>
            </a:extLst>
          </p:cNvPr>
          <p:cNvSpPr/>
          <p:nvPr/>
        </p:nvSpPr>
        <p:spPr>
          <a:xfrm>
            <a:off x="572697" y="5980618"/>
            <a:ext cx="5560246" cy="461665"/>
          </a:xfrm>
          <a:prstGeom prst="rect">
            <a:avLst/>
          </a:prstGeom>
        </p:spPr>
        <p:txBody>
          <a:bodyPr wrap="square">
            <a:spAutoFit/>
          </a:bodyPr>
          <a:lstStyle/>
          <a:p>
            <a:r>
              <a:rPr lang="en-US" sz="2400" dirty="0">
                <a:solidFill>
                  <a:schemeClr val="bg1"/>
                </a:solidFill>
                <a:latin typeface="Helvetica Light" panose="020B0403020202020204" pitchFamily="34" charset="0"/>
              </a:rPr>
              <a:t>March 2023</a:t>
            </a:r>
          </a:p>
        </p:txBody>
      </p:sp>
      <p:sp>
        <p:nvSpPr>
          <p:cNvPr id="14" name="Right Triangle 13">
            <a:extLst>
              <a:ext uri="{FF2B5EF4-FFF2-40B4-BE49-F238E27FC236}">
                <a16:creationId xmlns:a16="http://schemas.microsoft.com/office/drawing/2014/main" id="{A5C0F535-3EBA-0C4A-BBDF-86A74A968C53}"/>
              </a:ext>
            </a:extLst>
          </p:cNvPr>
          <p:cNvSpPr/>
          <p:nvPr/>
        </p:nvSpPr>
        <p:spPr>
          <a:xfrm rot="5400000">
            <a:off x="-5613847" y="-149614"/>
            <a:ext cx="9116246" cy="9415469"/>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low confidence">
            <a:extLst>
              <a:ext uri="{FF2B5EF4-FFF2-40B4-BE49-F238E27FC236}">
                <a16:creationId xmlns:a16="http://schemas.microsoft.com/office/drawing/2014/main" id="{DED7EE93-5810-B904-9AA2-78DDB0CA643A}"/>
              </a:ext>
            </a:extLst>
          </p:cNvPr>
          <p:cNvPicPr>
            <a:picLocks noChangeAspect="1"/>
          </p:cNvPicPr>
          <p:nvPr/>
        </p:nvPicPr>
        <p:blipFill>
          <a:blip r:embed="rId3"/>
          <a:stretch>
            <a:fillRect/>
          </a:stretch>
        </p:blipFill>
        <p:spPr>
          <a:xfrm>
            <a:off x="8189204" y="129273"/>
            <a:ext cx="3419268" cy="824203"/>
          </a:xfrm>
          <a:prstGeom prst="rect">
            <a:avLst/>
          </a:prstGeom>
        </p:spPr>
      </p:pic>
    </p:spTree>
    <p:extLst>
      <p:ext uri="{BB962C8B-B14F-4D97-AF65-F5344CB8AC3E}">
        <p14:creationId xmlns:p14="http://schemas.microsoft.com/office/powerpoint/2010/main" val="42594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5C6C-C940-7A60-AD36-CD2B044C3BEA}"/>
              </a:ext>
            </a:extLst>
          </p:cNvPr>
          <p:cNvSpPr>
            <a:spLocks noGrp="1"/>
          </p:cNvSpPr>
          <p:nvPr>
            <p:ph type="title"/>
          </p:nvPr>
        </p:nvSpPr>
        <p:spPr>
          <a:xfrm>
            <a:off x="839788" y="457200"/>
            <a:ext cx="8089530" cy="599291"/>
          </a:xfrm>
        </p:spPr>
        <p:txBody>
          <a:bodyPr/>
          <a:lstStyle/>
          <a:p>
            <a:r>
              <a:rPr lang="en-US" dirty="0"/>
              <a:t>Lack of Local Commercial Sites</a:t>
            </a:r>
          </a:p>
        </p:txBody>
      </p:sp>
      <p:sp>
        <p:nvSpPr>
          <p:cNvPr id="4" name="Text Placeholder 3">
            <a:extLst>
              <a:ext uri="{FF2B5EF4-FFF2-40B4-BE49-F238E27FC236}">
                <a16:creationId xmlns:a16="http://schemas.microsoft.com/office/drawing/2014/main" id="{68597AEC-23E9-A5B5-4087-8D0D09320D3A}"/>
              </a:ext>
            </a:extLst>
          </p:cNvPr>
          <p:cNvSpPr>
            <a:spLocks noGrp="1"/>
          </p:cNvSpPr>
          <p:nvPr>
            <p:ph type="body" sz="half" idx="2"/>
          </p:nvPr>
        </p:nvSpPr>
        <p:spPr>
          <a:xfrm>
            <a:off x="836613" y="1450256"/>
            <a:ext cx="3383696" cy="4450358"/>
          </a:xfrm>
        </p:spPr>
        <p:txBody>
          <a:bodyPr>
            <a:normAutofit lnSpcReduction="10000"/>
          </a:bodyPr>
          <a:lstStyle/>
          <a:p>
            <a:r>
              <a:rPr lang="en-US" dirty="0"/>
              <a:t>Distance from Richards Property to nearest commercial centers:</a:t>
            </a:r>
          </a:p>
          <a:p>
            <a:pPr marL="285750" indent="-285750">
              <a:buFont typeface="Arial" panose="020B0604020202020204" pitchFamily="34" charset="0"/>
              <a:buChar char="•"/>
            </a:pPr>
            <a:r>
              <a:rPr lang="en-US" dirty="0"/>
              <a:t>1.0 miles to Evergreen and Skyway Centers</a:t>
            </a:r>
          </a:p>
          <a:p>
            <a:pPr marL="285750" indent="-285750">
              <a:buFont typeface="Arial" panose="020B0604020202020204" pitchFamily="34" charset="0"/>
              <a:buChar char="•"/>
            </a:pPr>
            <a:r>
              <a:rPr lang="en-US" dirty="0"/>
              <a:t>1.1 miles to Old Town Orcutt</a:t>
            </a:r>
          </a:p>
          <a:p>
            <a:pPr marL="285750" indent="-285750">
              <a:buFont typeface="Arial" panose="020B0604020202020204" pitchFamily="34" charset="0"/>
              <a:buChar char="•"/>
            </a:pPr>
            <a:r>
              <a:rPr lang="en-US" dirty="0"/>
              <a:t>1.7 miles to Acorn and Oak Knolls Centers</a:t>
            </a:r>
          </a:p>
          <a:p>
            <a:pPr marL="285750" indent="-285750">
              <a:buFont typeface="Arial" panose="020B0604020202020204" pitchFamily="34" charset="0"/>
              <a:buChar char="•"/>
            </a:pPr>
            <a:endParaRPr lang="en-US" dirty="0"/>
          </a:p>
          <a:p>
            <a:r>
              <a:rPr lang="en-US" dirty="0"/>
              <a:t>Population within 2 Miles</a:t>
            </a:r>
          </a:p>
          <a:p>
            <a:pPr marL="285750" indent="-285750">
              <a:buFont typeface="Arial" panose="020B0604020202020204" pitchFamily="34" charset="0"/>
              <a:buChar char="•"/>
            </a:pPr>
            <a:r>
              <a:rPr lang="en-US" dirty="0"/>
              <a:t>35,000</a:t>
            </a:r>
          </a:p>
          <a:p>
            <a:endParaRPr lang="en-US" dirty="0"/>
          </a:p>
          <a:p>
            <a:endParaRPr lang="en-US" dirty="0"/>
          </a:p>
          <a:p>
            <a:r>
              <a:rPr lang="en-US" sz="1400" dirty="0"/>
              <a:t>*Most of Orcutt is services by a single Albertsons grocery store. Cost of goods  in Orcutt from Gas to Groceries are higher due to lack of competition.</a:t>
            </a:r>
          </a:p>
        </p:txBody>
      </p:sp>
      <p:sp>
        <p:nvSpPr>
          <p:cNvPr id="5" name="Slide Number Placeholder 4">
            <a:extLst>
              <a:ext uri="{FF2B5EF4-FFF2-40B4-BE49-F238E27FC236}">
                <a16:creationId xmlns:a16="http://schemas.microsoft.com/office/drawing/2014/main" id="{3F4099B1-22BF-EC1B-8546-4E32744B9D1A}"/>
              </a:ext>
            </a:extLst>
          </p:cNvPr>
          <p:cNvSpPr>
            <a:spLocks noGrp="1"/>
          </p:cNvSpPr>
          <p:nvPr>
            <p:ph type="sldNum" sz="quarter" idx="12"/>
          </p:nvPr>
        </p:nvSpPr>
        <p:spPr/>
        <p:txBody>
          <a:bodyPr/>
          <a:lstStyle/>
          <a:p>
            <a:fld id="{C584D909-BD10-A14C-A9ED-665C24124C9F}" type="slidenum">
              <a:rPr lang="en-US" smtClean="0"/>
              <a:t>10</a:t>
            </a:fld>
            <a:endParaRPr lang="en-US"/>
          </a:p>
        </p:txBody>
      </p:sp>
      <p:pic>
        <p:nvPicPr>
          <p:cNvPr id="3" name="Picture 2">
            <a:extLst>
              <a:ext uri="{FF2B5EF4-FFF2-40B4-BE49-F238E27FC236}">
                <a16:creationId xmlns:a16="http://schemas.microsoft.com/office/drawing/2014/main" id="{4DEE3D11-E761-249E-4A20-752D0F7285C0}"/>
              </a:ext>
            </a:extLst>
          </p:cNvPr>
          <p:cNvPicPr>
            <a:picLocks noChangeAspect="1"/>
          </p:cNvPicPr>
          <p:nvPr/>
        </p:nvPicPr>
        <p:blipFill>
          <a:blip r:embed="rId2"/>
          <a:stretch>
            <a:fillRect/>
          </a:stretch>
        </p:blipFill>
        <p:spPr>
          <a:xfrm>
            <a:off x="4114800" y="1302644"/>
            <a:ext cx="7761457" cy="4732133"/>
          </a:xfrm>
          <a:prstGeom prst="rect">
            <a:avLst/>
          </a:prstGeom>
        </p:spPr>
      </p:pic>
      <p:sp>
        <p:nvSpPr>
          <p:cNvPr id="7" name="Content Placeholder 6">
            <a:extLst>
              <a:ext uri="{FF2B5EF4-FFF2-40B4-BE49-F238E27FC236}">
                <a16:creationId xmlns:a16="http://schemas.microsoft.com/office/drawing/2014/main" id="{FA7A0B8C-0C4E-F0D6-6E05-BB689839CC84}"/>
              </a:ext>
            </a:extLst>
          </p:cNvPr>
          <p:cNvSpPr>
            <a:spLocks noGrp="1"/>
          </p:cNvSpPr>
          <p:nvPr>
            <p:ph idx="1"/>
          </p:nvPr>
        </p:nvSpPr>
        <p:spPr>
          <a:xfrm>
            <a:off x="5183188" y="987426"/>
            <a:ext cx="6172200" cy="69066"/>
          </a:xfrm>
        </p:spPr>
        <p:txBody>
          <a:bodyPr>
            <a:normAutofit fontScale="25000" lnSpcReduction="20000"/>
          </a:bodyPr>
          <a:lstStyle/>
          <a:p>
            <a:endParaRPr lang="en-US" dirty="0"/>
          </a:p>
        </p:txBody>
      </p:sp>
    </p:spTree>
    <p:extLst>
      <p:ext uri="{BB962C8B-B14F-4D97-AF65-F5344CB8AC3E}">
        <p14:creationId xmlns:p14="http://schemas.microsoft.com/office/powerpoint/2010/main" val="2290075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2827-CF83-F8D3-BA2C-0854A980B487}"/>
              </a:ext>
            </a:extLst>
          </p:cNvPr>
          <p:cNvSpPr>
            <a:spLocks noGrp="1"/>
          </p:cNvSpPr>
          <p:nvPr>
            <p:ph type="title"/>
          </p:nvPr>
        </p:nvSpPr>
        <p:spPr>
          <a:xfrm>
            <a:off x="838200" y="365125"/>
            <a:ext cx="10515600" cy="775921"/>
          </a:xfrm>
        </p:spPr>
        <p:txBody>
          <a:bodyPr/>
          <a:lstStyle/>
          <a:p>
            <a:r>
              <a:rPr lang="en-US" dirty="0"/>
              <a:t>Mixed Use By Design</a:t>
            </a:r>
          </a:p>
        </p:txBody>
      </p:sp>
      <p:sp>
        <p:nvSpPr>
          <p:cNvPr id="3" name="Content Placeholder 2">
            <a:extLst>
              <a:ext uri="{FF2B5EF4-FFF2-40B4-BE49-F238E27FC236}">
                <a16:creationId xmlns:a16="http://schemas.microsoft.com/office/drawing/2014/main" id="{67ED4AA6-5420-F75F-B964-10E72FA70596}"/>
              </a:ext>
            </a:extLst>
          </p:cNvPr>
          <p:cNvSpPr>
            <a:spLocks noGrp="1"/>
          </p:cNvSpPr>
          <p:nvPr>
            <p:ph sz="half" idx="1"/>
          </p:nvPr>
        </p:nvSpPr>
        <p:spPr>
          <a:xfrm>
            <a:off x="838200" y="1227015"/>
            <a:ext cx="5593862" cy="5033108"/>
          </a:xfrm>
        </p:spPr>
        <p:txBody>
          <a:bodyPr/>
          <a:lstStyle/>
          <a:p>
            <a:endParaRPr lang="en-US" dirty="0"/>
          </a:p>
          <a:p>
            <a:r>
              <a:rPr lang="en-US" dirty="0"/>
              <a:t>Neighborhood commercial, providing much needed grocer and community services.</a:t>
            </a:r>
          </a:p>
          <a:p>
            <a:pPr marL="0" indent="0">
              <a:buNone/>
            </a:pPr>
            <a:endParaRPr lang="en-US" dirty="0"/>
          </a:p>
          <a:p>
            <a:r>
              <a:rPr lang="en-US" dirty="0"/>
              <a:t>Premium gated community apartments.</a:t>
            </a:r>
          </a:p>
          <a:p>
            <a:pPr marL="0" indent="0">
              <a:buNone/>
            </a:pPr>
            <a:endParaRPr lang="en-US" dirty="0"/>
          </a:p>
          <a:p>
            <a:r>
              <a:rPr lang="en-US" dirty="0"/>
              <a:t>Gated townhome living.</a:t>
            </a:r>
          </a:p>
        </p:txBody>
      </p:sp>
      <p:pic>
        <p:nvPicPr>
          <p:cNvPr id="7" name="Content Placeholder 6">
            <a:extLst>
              <a:ext uri="{FF2B5EF4-FFF2-40B4-BE49-F238E27FC236}">
                <a16:creationId xmlns:a16="http://schemas.microsoft.com/office/drawing/2014/main" id="{52ED49E8-568B-0304-092A-2105310AD953}"/>
              </a:ext>
            </a:extLst>
          </p:cNvPr>
          <p:cNvPicPr>
            <a:picLocks noGrp="1" noChangeAspect="1"/>
          </p:cNvPicPr>
          <p:nvPr>
            <p:ph sz="half" idx="2"/>
          </p:nvPr>
        </p:nvPicPr>
        <p:blipFill>
          <a:blip r:embed="rId3"/>
          <a:stretch>
            <a:fillRect/>
          </a:stretch>
        </p:blipFill>
        <p:spPr>
          <a:xfrm>
            <a:off x="6957994" y="275278"/>
            <a:ext cx="4077329" cy="6307443"/>
          </a:xfrm>
        </p:spPr>
      </p:pic>
      <p:sp>
        <p:nvSpPr>
          <p:cNvPr id="5" name="Slide Number Placeholder 4">
            <a:extLst>
              <a:ext uri="{FF2B5EF4-FFF2-40B4-BE49-F238E27FC236}">
                <a16:creationId xmlns:a16="http://schemas.microsoft.com/office/drawing/2014/main" id="{05A39AB0-46F1-5BB0-A56D-13F2C9954327}"/>
              </a:ext>
            </a:extLst>
          </p:cNvPr>
          <p:cNvSpPr>
            <a:spLocks noGrp="1"/>
          </p:cNvSpPr>
          <p:nvPr>
            <p:ph type="sldNum" sz="quarter" idx="12"/>
          </p:nvPr>
        </p:nvSpPr>
        <p:spPr/>
        <p:txBody>
          <a:bodyPr/>
          <a:lstStyle/>
          <a:p>
            <a:fld id="{C584D909-BD10-A14C-A9ED-665C24124C9F}" type="slidenum">
              <a:rPr lang="en-US" smtClean="0"/>
              <a:t>11</a:t>
            </a:fld>
            <a:endParaRPr lang="en-US"/>
          </a:p>
        </p:txBody>
      </p:sp>
    </p:spTree>
    <p:extLst>
      <p:ext uri="{BB962C8B-B14F-4D97-AF65-F5344CB8AC3E}">
        <p14:creationId xmlns:p14="http://schemas.microsoft.com/office/powerpoint/2010/main" val="848628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8B34-D9CA-554F-6682-D931F784214E}"/>
              </a:ext>
            </a:extLst>
          </p:cNvPr>
          <p:cNvSpPr>
            <a:spLocks noGrp="1"/>
          </p:cNvSpPr>
          <p:nvPr>
            <p:ph type="title"/>
          </p:nvPr>
        </p:nvSpPr>
        <p:spPr>
          <a:xfrm>
            <a:off x="839788" y="457200"/>
            <a:ext cx="3932237" cy="864606"/>
          </a:xfrm>
        </p:spPr>
        <p:txBody>
          <a:bodyPr>
            <a:normAutofit fontScale="90000"/>
          </a:bodyPr>
          <a:lstStyle/>
          <a:p>
            <a:r>
              <a:rPr lang="en-US" dirty="0"/>
              <a:t>Santa Maria Airport Land Use Plan 2023</a:t>
            </a:r>
          </a:p>
        </p:txBody>
      </p:sp>
      <p:sp>
        <p:nvSpPr>
          <p:cNvPr id="4" name="Text Placeholder 3">
            <a:extLst>
              <a:ext uri="{FF2B5EF4-FFF2-40B4-BE49-F238E27FC236}">
                <a16:creationId xmlns:a16="http://schemas.microsoft.com/office/drawing/2014/main" id="{71F7ACBA-CC4F-68DD-BE66-D45F481659A3}"/>
              </a:ext>
            </a:extLst>
          </p:cNvPr>
          <p:cNvSpPr>
            <a:spLocks noGrp="1"/>
          </p:cNvSpPr>
          <p:nvPr>
            <p:ph type="body" sz="half" idx="2"/>
          </p:nvPr>
        </p:nvSpPr>
        <p:spPr>
          <a:xfrm>
            <a:off x="506994" y="1412341"/>
            <a:ext cx="4007741" cy="3485583"/>
          </a:xfrm>
        </p:spPr>
        <p:txBody>
          <a:bodyPr>
            <a:normAutofit/>
          </a:bodyPr>
          <a:lstStyle/>
          <a:p>
            <a:r>
              <a:rPr lang="en-US" dirty="0"/>
              <a:t>Commercial uses Safety Zone 2</a:t>
            </a:r>
          </a:p>
          <a:p>
            <a:r>
              <a:rPr lang="en-US" dirty="0"/>
              <a:t>allowed:</a:t>
            </a:r>
          </a:p>
          <a:p>
            <a:pPr marL="285750" indent="-285750">
              <a:buFont typeface="Arial" panose="020B0604020202020204" pitchFamily="34" charset="0"/>
              <a:buChar char="•"/>
            </a:pPr>
            <a:r>
              <a:rPr lang="en-US" dirty="0"/>
              <a:t>Up to 400 people/acre</a:t>
            </a:r>
          </a:p>
          <a:p>
            <a:pPr marL="285750" indent="-285750">
              <a:buFont typeface="Arial" panose="020B0604020202020204" pitchFamily="34" charset="0"/>
              <a:buChar char="•"/>
            </a:pPr>
            <a:r>
              <a:rPr lang="en-US" dirty="0"/>
              <a:t>Max. 70% building footprint</a:t>
            </a:r>
          </a:p>
          <a:p>
            <a:endParaRPr lang="en-US" dirty="0"/>
          </a:p>
          <a:p>
            <a:r>
              <a:rPr lang="en-US" dirty="0"/>
              <a:t>Residential uses allowed in Zone 4 :</a:t>
            </a:r>
          </a:p>
          <a:p>
            <a:pPr marL="285750" indent="-285750">
              <a:buFont typeface="Arial" panose="020B0604020202020204" pitchFamily="34" charset="0"/>
              <a:buChar char="•"/>
            </a:pPr>
            <a:r>
              <a:rPr lang="en-US" dirty="0"/>
              <a:t>Up to 25 units/acre allowed</a:t>
            </a:r>
          </a:p>
          <a:p>
            <a:pPr marL="285750" indent="-285750">
              <a:buFont typeface="Arial" panose="020B0604020202020204" pitchFamily="34" charset="0"/>
              <a:buChar char="•"/>
            </a:pPr>
            <a:r>
              <a:rPr lang="en-US" dirty="0"/>
              <a:t>15% of site must meet ‘open land’ criteria</a:t>
            </a:r>
          </a:p>
          <a:p>
            <a:pPr marL="285750" indent="-285750">
              <a:buFont typeface="Arial" panose="020B0604020202020204" pitchFamily="34" charset="0"/>
              <a:buChar char="•"/>
            </a:pPr>
            <a:r>
              <a:rPr lang="en-US" dirty="0"/>
              <a:t>All utilities must be undergrounded</a:t>
            </a:r>
          </a:p>
        </p:txBody>
      </p:sp>
      <p:sp>
        <p:nvSpPr>
          <p:cNvPr id="5" name="Slide Number Placeholder 4">
            <a:extLst>
              <a:ext uri="{FF2B5EF4-FFF2-40B4-BE49-F238E27FC236}">
                <a16:creationId xmlns:a16="http://schemas.microsoft.com/office/drawing/2014/main" id="{A1CE0E41-032C-AC85-7E1B-A192C1CE5CE4}"/>
              </a:ext>
            </a:extLst>
          </p:cNvPr>
          <p:cNvSpPr>
            <a:spLocks noGrp="1"/>
          </p:cNvSpPr>
          <p:nvPr>
            <p:ph type="sldNum" sz="quarter" idx="12"/>
          </p:nvPr>
        </p:nvSpPr>
        <p:spPr/>
        <p:txBody>
          <a:bodyPr/>
          <a:lstStyle/>
          <a:p>
            <a:fld id="{C584D909-BD10-A14C-A9ED-665C24124C9F}" type="slidenum">
              <a:rPr lang="en-US" smtClean="0"/>
              <a:t>12</a:t>
            </a:fld>
            <a:endParaRPr lang="en-US"/>
          </a:p>
        </p:txBody>
      </p:sp>
      <p:pic>
        <p:nvPicPr>
          <p:cNvPr id="6" name="Picture 5">
            <a:extLst>
              <a:ext uri="{FF2B5EF4-FFF2-40B4-BE49-F238E27FC236}">
                <a16:creationId xmlns:a16="http://schemas.microsoft.com/office/drawing/2014/main" id="{0BA864F0-182F-AABC-F191-47BD70B2C923}"/>
              </a:ext>
            </a:extLst>
          </p:cNvPr>
          <p:cNvPicPr>
            <a:picLocks noChangeAspect="1"/>
          </p:cNvPicPr>
          <p:nvPr/>
        </p:nvPicPr>
        <p:blipFill>
          <a:blip r:embed="rId2"/>
          <a:stretch>
            <a:fillRect/>
          </a:stretch>
        </p:blipFill>
        <p:spPr>
          <a:xfrm>
            <a:off x="4642238" y="553709"/>
            <a:ext cx="6584059" cy="5832724"/>
          </a:xfrm>
          <a:prstGeom prst="rect">
            <a:avLst/>
          </a:prstGeom>
        </p:spPr>
      </p:pic>
      <p:sp>
        <p:nvSpPr>
          <p:cNvPr id="9" name="Content Placeholder 8">
            <a:extLst>
              <a:ext uri="{FF2B5EF4-FFF2-40B4-BE49-F238E27FC236}">
                <a16:creationId xmlns:a16="http://schemas.microsoft.com/office/drawing/2014/main" id="{E7AB7DD6-30FD-1374-839A-69B62BD28B1B}"/>
              </a:ext>
            </a:extLst>
          </p:cNvPr>
          <p:cNvSpPr>
            <a:spLocks noGrp="1"/>
          </p:cNvSpPr>
          <p:nvPr>
            <p:ph idx="1"/>
          </p:nvPr>
        </p:nvSpPr>
        <p:spPr>
          <a:xfrm flipV="1">
            <a:off x="5183188" y="941706"/>
            <a:ext cx="5373153"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260680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07E8-33E8-D981-172A-C113708056EE}"/>
              </a:ext>
            </a:extLst>
          </p:cNvPr>
          <p:cNvSpPr>
            <a:spLocks noGrp="1"/>
          </p:cNvSpPr>
          <p:nvPr>
            <p:ph type="title"/>
          </p:nvPr>
        </p:nvSpPr>
        <p:spPr/>
        <p:txBody>
          <a:bodyPr/>
          <a:lstStyle/>
          <a:p>
            <a:r>
              <a:rPr lang="en-US" dirty="0"/>
              <a:t>The California Housing Crises</a:t>
            </a:r>
            <a:br>
              <a:rPr lang="en-US" dirty="0"/>
            </a:br>
            <a:r>
              <a:rPr lang="en-US" dirty="0"/>
              <a:t>	</a:t>
            </a:r>
            <a:r>
              <a:rPr lang="en-US" sz="3600" dirty="0"/>
              <a:t>Updated Housing Element</a:t>
            </a:r>
            <a:r>
              <a:rPr lang="en-US" dirty="0"/>
              <a:t>	</a:t>
            </a:r>
          </a:p>
        </p:txBody>
      </p:sp>
      <p:sp>
        <p:nvSpPr>
          <p:cNvPr id="3" name="Content Placeholder 2">
            <a:extLst>
              <a:ext uri="{FF2B5EF4-FFF2-40B4-BE49-F238E27FC236}">
                <a16:creationId xmlns:a16="http://schemas.microsoft.com/office/drawing/2014/main" id="{058CD9CC-7F09-9FA5-EAD9-7D2109B4FC16}"/>
              </a:ext>
            </a:extLst>
          </p:cNvPr>
          <p:cNvSpPr>
            <a:spLocks noGrp="1"/>
          </p:cNvSpPr>
          <p:nvPr>
            <p:ph idx="1"/>
          </p:nvPr>
        </p:nvSpPr>
        <p:spPr>
          <a:xfrm>
            <a:off x="838200" y="1825625"/>
            <a:ext cx="4710723" cy="4117975"/>
          </a:xfrm>
        </p:spPr>
        <p:txBody>
          <a:bodyPr>
            <a:normAutofit/>
          </a:bodyPr>
          <a:lstStyle/>
          <a:p>
            <a:r>
              <a:rPr lang="en-US" sz="2000" dirty="0"/>
              <a:t>California is requiring the County of Santa Barbara to plan for </a:t>
            </a:r>
          </a:p>
          <a:p>
            <a:pPr marL="0" indent="0">
              <a:buNone/>
            </a:pPr>
            <a:r>
              <a:rPr lang="en-US" sz="2000" dirty="0"/>
              <a:t>	24,856 additional units by 2031</a:t>
            </a:r>
          </a:p>
          <a:p>
            <a:r>
              <a:rPr lang="en-US" sz="2000" dirty="0"/>
              <a:t>The county has designated </a:t>
            </a:r>
          </a:p>
          <a:p>
            <a:pPr marL="914400" lvl="2" indent="0">
              <a:buNone/>
            </a:pPr>
            <a:r>
              <a:rPr lang="en-US" dirty="0"/>
              <a:t>5,664 units to be in the unincorporated areas, with </a:t>
            </a:r>
          </a:p>
          <a:p>
            <a:pPr marL="914400" lvl="2" indent="0">
              <a:buNone/>
            </a:pPr>
            <a:r>
              <a:rPr lang="en-US" dirty="0"/>
              <a:t>1,522 units for North County (</a:t>
            </a:r>
            <a:r>
              <a:rPr lang="en-US" dirty="0" err="1"/>
              <a:t>ie</a:t>
            </a:r>
            <a:r>
              <a:rPr lang="en-US" dirty="0"/>
              <a:t>. Orcutt).</a:t>
            </a:r>
          </a:p>
          <a:p>
            <a:r>
              <a:rPr lang="en-US" sz="2000" dirty="0"/>
              <a:t>Key Site 26 proposed for 562 units and Commercial </a:t>
            </a:r>
          </a:p>
        </p:txBody>
      </p:sp>
      <p:sp>
        <p:nvSpPr>
          <p:cNvPr id="4" name="Slide Number Placeholder 3">
            <a:extLst>
              <a:ext uri="{FF2B5EF4-FFF2-40B4-BE49-F238E27FC236}">
                <a16:creationId xmlns:a16="http://schemas.microsoft.com/office/drawing/2014/main" id="{483E411C-F23D-0973-38B6-012AE65B2F25}"/>
              </a:ext>
            </a:extLst>
          </p:cNvPr>
          <p:cNvSpPr>
            <a:spLocks noGrp="1"/>
          </p:cNvSpPr>
          <p:nvPr>
            <p:ph type="sldNum" sz="quarter" idx="12"/>
          </p:nvPr>
        </p:nvSpPr>
        <p:spPr/>
        <p:txBody>
          <a:bodyPr/>
          <a:lstStyle/>
          <a:p>
            <a:fld id="{C584D909-BD10-A14C-A9ED-665C24124C9F}" type="slidenum">
              <a:rPr lang="en-US" smtClean="0"/>
              <a:t>13</a:t>
            </a:fld>
            <a:endParaRPr lang="en-US"/>
          </a:p>
        </p:txBody>
      </p:sp>
      <p:pic>
        <p:nvPicPr>
          <p:cNvPr id="6" name="Picture 5">
            <a:extLst>
              <a:ext uri="{FF2B5EF4-FFF2-40B4-BE49-F238E27FC236}">
                <a16:creationId xmlns:a16="http://schemas.microsoft.com/office/drawing/2014/main" id="{076D3C74-26D8-3E1A-B665-3F717C071334}"/>
              </a:ext>
            </a:extLst>
          </p:cNvPr>
          <p:cNvPicPr>
            <a:picLocks noChangeAspect="1"/>
          </p:cNvPicPr>
          <p:nvPr/>
        </p:nvPicPr>
        <p:blipFill>
          <a:blip r:embed="rId3"/>
          <a:stretch>
            <a:fillRect/>
          </a:stretch>
        </p:blipFill>
        <p:spPr>
          <a:xfrm>
            <a:off x="6096000" y="1778991"/>
            <a:ext cx="4990200" cy="4444605"/>
          </a:xfrm>
          <a:prstGeom prst="rect">
            <a:avLst/>
          </a:prstGeom>
        </p:spPr>
      </p:pic>
      <p:sp>
        <p:nvSpPr>
          <p:cNvPr id="5" name="TextBox 4">
            <a:extLst>
              <a:ext uri="{FF2B5EF4-FFF2-40B4-BE49-F238E27FC236}">
                <a16:creationId xmlns:a16="http://schemas.microsoft.com/office/drawing/2014/main" id="{0AE8713D-59F3-5984-0427-701F39EEB1B3}"/>
              </a:ext>
            </a:extLst>
          </p:cNvPr>
          <p:cNvSpPr txBox="1"/>
          <p:nvPr/>
        </p:nvSpPr>
        <p:spPr>
          <a:xfrm>
            <a:off x="6096000" y="6244109"/>
            <a:ext cx="4990200" cy="307777"/>
          </a:xfrm>
          <a:prstGeom prst="rect">
            <a:avLst/>
          </a:prstGeom>
          <a:noFill/>
        </p:spPr>
        <p:txBody>
          <a:bodyPr wrap="square" rtlCol="0">
            <a:spAutoFit/>
          </a:bodyPr>
          <a:lstStyle/>
          <a:p>
            <a:pPr algn="ctr"/>
            <a:r>
              <a:rPr lang="en-US" sz="1400" dirty="0"/>
              <a:t>*Green sites proposed 2022-2031 Housing Element Rezones</a:t>
            </a:r>
          </a:p>
        </p:txBody>
      </p:sp>
    </p:spTree>
    <p:extLst>
      <p:ext uri="{BB962C8B-B14F-4D97-AF65-F5344CB8AC3E}">
        <p14:creationId xmlns:p14="http://schemas.microsoft.com/office/powerpoint/2010/main" val="1928217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5246-E66D-1D84-DCD3-A0A350F9F80F}"/>
              </a:ext>
            </a:extLst>
          </p:cNvPr>
          <p:cNvSpPr>
            <a:spLocks noGrp="1"/>
          </p:cNvSpPr>
          <p:nvPr>
            <p:ph type="ctrTitle"/>
          </p:nvPr>
        </p:nvSpPr>
        <p:spPr/>
        <p:txBody>
          <a:bodyPr/>
          <a:lstStyle/>
          <a:p>
            <a:r>
              <a:rPr lang="en-US" dirty="0"/>
              <a:t>Q&amp;A</a:t>
            </a:r>
          </a:p>
        </p:txBody>
      </p:sp>
      <p:sp>
        <p:nvSpPr>
          <p:cNvPr id="4" name="Slide Number Placeholder 3">
            <a:extLst>
              <a:ext uri="{FF2B5EF4-FFF2-40B4-BE49-F238E27FC236}">
                <a16:creationId xmlns:a16="http://schemas.microsoft.com/office/drawing/2014/main" id="{62613FAE-A4FE-09F6-D82C-0356242A21CF}"/>
              </a:ext>
            </a:extLst>
          </p:cNvPr>
          <p:cNvSpPr>
            <a:spLocks noGrp="1"/>
          </p:cNvSpPr>
          <p:nvPr>
            <p:ph type="sldNum" sz="quarter" idx="12"/>
          </p:nvPr>
        </p:nvSpPr>
        <p:spPr/>
        <p:txBody>
          <a:bodyPr/>
          <a:lstStyle/>
          <a:p>
            <a:fld id="{C584D909-BD10-A14C-A9ED-665C24124C9F}" type="slidenum">
              <a:rPr lang="en-US" smtClean="0"/>
              <a:pPr/>
              <a:t>14</a:t>
            </a:fld>
            <a:endParaRPr lang="en-US"/>
          </a:p>
        </p:txBody>
      </p:sp>
    </p:spTree>
    <p:extLst>
      <p:ext uri="{BB962C8B-B14F-4D97-AF65-F5344CB8AC3E}">
        <p14:creationId xmlns:p14="http://schemas.microsoft.com/office/powerpoint/2010/main" val="1523827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FE32-151F-AA1D-FDCE-E17F6BC2A1A9}"/>
              </a:ext>
            </a:extLst>
          </p:cNvPr>
          <p:cNvSpPr>
            <a:spLocks noGrp="1"/>
          </p:cNvSpPr>
          <p:nvPr>
            <p:ph type="title"/>
          </p:nvPr>
        </p:nvSpPr>
        <p:spPr>
          <a:xfrm>
            <a:off x="839788" y="457200"/>
            <a:ext cx="4565131" cy="1600200"/>
          </a:xfrm>
        </p:spPr>
        <p:txBody>
          <a:bodyPr>
            <a:normAutofit/>
          </a:bodyPr>
          <a:lstStyle/>
          <a:p>
            <a:pPr algn="ctr"/>
            <a:r>
              <a:rPr lang="en-US" altLang="ko-KR" sz="2400" dirty="0">
                <a:solidFill>
                  <a:srgbClr val="04162C"/>
                </a:solidFill>
              </a:rPr>
              <a:t>Proposed </a:t>
            </a:r>
            <a:br>
              <a:rPr lang="en-US" altLang="ko-KR" sz="2400" dirty="0">
                <a:solidFill>
                  <a:srgbClr val="04162C"/>
                </a:solidFill>
              </a:rPr>
            </a:br>
            <a:r>
              <a:rPr lang="en-US" altLang="ko-KR" sz="2400" dirty="0">
                <a:solidFill>
                  <a:srgbClr val="04162C"/>
                </a:solidFill>
                <a:latin typeface="Arial" panose="020B0604020202020204" pitchFamily="34" charset="0"/>
                <a:cs typeface="Arial" panose="020B0604020202020204" pitchFamily="34" charset="0"/>
              </a:rPr>
              <a:t> Richards Ranch Project</a:t>
            </a:r>
            <a:br>
              <a:rPr lang="en-US" altLang="ko-KR" sz="3200" dirty="0">
                <a:solidFill>
                  <a:srgbClr val="04162C"/>
                </a:solidFill>
                <a:latin typeface="Arial" panose="020B0604020202020204" pitchFamily="34" charset="0"/>
                <a:cs typeface="Arial" panose="020B0604020202020204" pitchFamily="34" charset="0"/>
              </a:rPr>
            </a:br>
            <a:endParaRPr lang="en-US" dirty="0"/>
          </a:p>
        </p:txBody>
      </p:sp>
      <p:sp>
        <p:nvSpPr>
          <p:cNvPr id="4" name="Text Placeholder 3">
            <a:extLst>
              <a:ext uri="{FF2B5EF4-FFF2-40B4-BE49-F238E27FC236}">
                <a16:creationId xmlns:a16="http://schemas.microsoft.com/office/drawing/2014/main" id="{C41A602A-640A-993B-BB7A-760D3D3D5D58}"/>
              </a:ext>
            </a:extLst>
          </p:cNvPr>
          <p:cNvSpPr>
            <a:spLocks noGrp="1"/>
          </p:cNvSpPr>
          <p:nvPr>
            <p:ph type="body" sz="half" idx="2"/>
          </p:nvPr>
        </p:nvSpPr>
        <p:spPr>
          <a:xfrm>
            <a:off x="839788" y="1711843"/>
            <a:ext cx="3932237" cy="4242390"/>
          </a:xfrm>
        </p:spPr>
        <p:txBody>
          <a:bodyPr>
            <a:norm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Retains Retail Commercial (C-2) Zone on the north and west where residential is not conducive due to flight zones. </a:t>
            </a:r>
          </a:p>
          <a:p>
            <a:pPr marL="285750" indent="-285750">
              <a:buFont typeface="Arial" panose="020B0604020202020204" pitchFamily="34" charset="0"/>
              <a:buChar char="•"/>
            </a:pPr>
            <a:r>
              <a:rPr lang="en-US" sz="1400" dirty="0">
                <a:solidFill>
                  <a:schemeClr val="tx1">
                    <a:lumMod val="75000"/>
                    <a:lumOff val="25000"/>
                  </a:schemeClr>
                </a:solidFill>
                <a:latin typeface="Arial" panose="020B0604020202020204" pitchFamily="34" charset="0"/>
                <a:cs typeface="Arial" panose="020B0604020202020204" pitchFamily="34" charset="0"/>
              </a:rPr>
              <a:t>Currently planning a 25,000 sf neighborhood grocer with supporting neighborhood commercial services.</a:t>
            </a:r>
          </a:p>
          <a:p>
            <a:r>
              <a:rPr lang="en-US" sz="1600" dirty="0">
                <a:solidFill>
                  <a:schemeClr val="tx1">
                    <a:lumMod val="75000"/>
                    <a:lumOff val="25000"/>
                  </a:schemeClr>
                </a:solidFill>
                <a:latin typeface="Arial" panose="020B0604020202020204" pitchFamily="34" charset="0"/>
                <a:cs typeface="Arial" panose="020B0604020202020204" pitchFamily="34" charset="0"/>
              </a:rPr>
              <a:t>Residential (R-3) in the south of the property.</a:t>
            </a:r>
          </a:p>
          <a:p>
            <a:pPr marL="285750" indent="-285750">
              <a:buFont typeface="Arial" panose="020B0604020202020204" pitchFamily="34" charset="0"/>
              <a:buChar char="•"/>
            </a:pPr>
            <a:r>
              <a:rPr lang="en-US" dirty="0">
                <a:solidFill>
                  <a:schemeClr val="tx1">
                    <a:lumMod val="75000"/>
                    <a:lumOff val="25000"/>
                  </a:schemeClr>
                </a:solidFill>
              </a:rPr>
              <a:t>400 Apartments (22/Units Acre)</a:t>
            </a:r>
          </a:p>
          <a:p>
            <a:pPr marL="285750" indent="-285750">
              <a:buFont typeface="Arial" panose="020B0604020202020204" pitchFamily="34" charset="0"/>
              <a:buChar char="•"/>
            </a:pPr>
            <a:r>
              <a:rPr lang="en-US" sz="1600" dirty="0">
                <a:solidFill>
                  <a:schemeClr val="tx1">
                    <a:lumMod val="75000"/>
                    <a:lumOff val="25000"/>
                  </a:schemeClr>
                </a:solidFill>
                <a:latin typeface="Arial" panose="020B0604020202020204" pitchFamily="34" charset="0"/>
                <a:cs typeface="Arial" panose="020B0604020202020204" pitchFamily="34" charset="0"/>
              </a:rPr>
              <a:t>100 Townhomes (10/Units Acre)</a:t>
            </a:r>
          </a:p>
          <a:p>
            <a:pPr marL="285750" indent="-285750">
              <a:buFont typeface="Arial" panose="020B0604020202020204" pitchFamily="34" charset="0"/>
              <a:buChar char="•"/>
            </a:pPr>
            <a:endParaRPr lang="en-US" dirty="0">
              <a:solidFill>
                <a:schemeClr val="tx1">
                  <a:lumMod val="75000"/>
                  <a:lumOff val="25000"/>
                </a:schemeClr>
              </a:solidFill>
            </a:endParaRPr>
          </a:p>
          <a:p>
            <a:r>
              <a:rPr lang="en-US" sz="1600" dirty="0">
                <a:solidFill>
                  <a:schemeClr val="tx1">
                    <a:lumMod val="75000"/>
                    <a:lumOff val="25000"/>
                  </a:schemeClr>
                </a:solidFill>
                <a:latin typeface="Arial" panose="020B0604020202020204" pitchFamily="34" charset="0"/>
                <a:cs typeface="Arial" panose="020B0604020202020204" pitchFamily="34" charset="0"/>
              </a:rPr>
              <a:t>*R-3 Zoning allows for 22/Units Acre throughout; however, the project proposes townhomes along the southern border.</a:t>
            </a:r>
          </a:p>
          <a:p>
            <a:endParaRPr lang="en-US" dirty="0"/>
          </a:p>
        </p:txBody>
      </p:sp>
      <p:sp>
        <p:nvSpPr>
          <p:cNvPr id="5" name="Slide Number Placeholder 4">
            <a:extLst>
              <a:ext uri="{FF2B5EF4-FFF2-40B4-BE49-F238E27FC236}">
                <a16:creationId xmlns:a16="http://schemas.microsoft.com/office/drawing/2014/main" id="{03E80531-A677-13A6-E5AD-01AB1BA9EAA9}"/>
              </a:ext>
            </a:extLst>
          </p:cNvPr>
          <p:cNvSpPr>
            <a:spLocks noGrp="1"/>
          </p:cNvSpPr>
          <p:nvPr>
            <p:ph type="sldNum" sz="quarter" idx="12"/>
          </p:nvPr>
        </p:nvSpPr>
        <p:spPr/>
        <p:txBody>
          <a:bodyPr/>
          <a:lstStyle/>
          <a:p>
            <a:fld id="{C584D909-BD10-A14C-A9ED-665C24124C9F}" type="slidenum">
              <a:rPr lang="en-US" smtClean="0"/>
              <a:t>15</a:t>
            </a:fld>
            <a:endParaRPr lang="en-US"/>
          </a:p>
        </p:txBody>
      </p:sp>
      <p:pic>
        <p:nvPicPr>
          <p:cNvPr id="6" name="Content Placeholder 5" descr="Map&#10;&#10;Description automatically generated">
            <a:extLst>
              <a:ext uri="{FF2B5EF4-FFF2-40B4-BE49-F238E27FC236}">
                <a16:creationId xmlns:a16="http://schemas.microsoft.com/office/drawing/2014/main" id="{0BABBC4C-0F99-FDAA-9A2E-4DAD32A11EC2}"/>
              </a:ext>
            </a:extLst>
          </p:cNvPr>
          <p:cNvPicPr>
            <a:picLocks noGrp="1" noChangeAspect="1"/>
          </p:cNvPicPr>
          <p:nvPr>
            <p:ph idx="1"/>
          </p:nvPr>
        </p:nvPicPr>
        <p:blipFill>
          <a:blip r:embed="rId2"/>
          <a:stretch>
            <a:fillRect/>
          </a:stretch>
        </p:blipFill>
        <p:spPr>
          <a:xfrm>
            <a:off x="5832908" y="105318"/>
            <a:ext cx="4899259" cy="6673939"/>
          </a:xfrm>
          <a:prstGeom prst="rect">
            <a:avLst/>
          </a:prstGeom>
        </p:spPr>
      </p:pic>
    </p:spTree>
    <p:extLst>
      <p:ext uri="{BB962C8B-B14F-4D97-AF65-F5344CB8AC3E}">
        <p14:creationId xmlns:p14="http://schemas.microsoft.com/office/powerpoint/2010/main" val="897042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264C-C9D8-67EE-3E4F-21D601D0C4B7}"/>
              </a:ext>
            </a:extLst>
          </p:cNvPr>
          <p:cNvSpPr>
            <a:spLocks noGrp="1"/>
          </p:cNvSpPr>
          <p:nvPr>
            <p:ph type="title"/>
          </p:nvPr>
        </p:nvSpPr>
        <p:spPr>
          <a:xfrm>
            <a:off x="839788" y="457200"/>
            <a:ext cx="4393115" cy="1600200"/>
          </a:xfrm>
        </p:spPr>
        <p:txBody>
          <a:bodyPr/>
          <a:lstStyle/>
          <a:p>
            <a:pPr algn="ctr"/>
            <a:r>
              <a:rPr kumimoji="0" lang="en-US" altLang="ko-KR" sz="3200" b="0" i="0" u="none" strike="noStrike" kern="1200" cap="none" spc="0" normalizeH="0" baseline="0" noProof="0" dirty="0">
                <a:ln>
                  <a:noFill/>
                </a:ln>
                <a:solidFill>
                  <a:srgbClr val="04162C"/>
                </a:solidFill>
                <a:effectLst/>
                <a:uLnTx/>
                <a:uFillTx/>
                <a:latin typeface="Arial" panose="020B0604020202020204" pitchFamily="34" charset="0"/>
                <a:ea typeface="맑은 고딕" panose="020B0503020000020004" pitchFamily="34" charset="-127"/>
                <a:cs typeface="Arial" panose="020B0604020202020204" pitchFamily="34" charset="0"/>
              </a:rPr>
              <a:t>1997 </a:t>
            </a:r>
            <a:br>
              <a:rPr kumimoji="0" lang="en-US" altLang="ko-KR" sz="3200" b="0" i="0" u="none" strike="noStrike" kern="1200" cap="none" spc="0" normalizeH="0" baseline="0" noProof="0" dirty="0">
                <a:ln>
                  <a:noFill/>
                </a:ln>
                <a:solidFill>
                  <a:srgbClr val="04162C"/>
                </a:solidFill>
                <a:effectLst/>
                <a:uLnTx/>
                <a:uFillTx/>
                <a:latin typeface="Arial" panose="020B0604020202020204" pitchFamily="34" charset="0"/>
                <a:ea typeface="맑은 고딕" panose="020B0503020000020004" pitchFamily="34" charset="-127"/>
                <a:cs typeface="Arial" panose="020B0604020202020204" pitchFamily="34" charset="0"/>
              </a:rPr>
            </a:br>
            <a:r>
              <a:rPr kumimoji="0" lang="en-US" altLang="ko-KR" sz="3200" b="0" i="0" u="none" strike="noStrike" kern="1200" cap="none" spc="0" normalizeH="0" baseline="0" noProof="0" dirty="0">
                <a:ln>
                  <a:noFill/>
                </a:ln>
                <a:solidFill>
                  <a:srgbClr val="04162C"/>
                </a:solidFill>
                <a:effectLst/>
                <a:uLnTx/>
                <a:uFillTx/>
                <a:latin typeface="Arial" panose="020B0604020202020204" pitchFamily="34" charset="0"/>
                <a:ea typeface="맑은 고딕" panose="020B0503020000020004" pitchFamily="34" charset="-127"/>
                <a:cs typeface="Arial" panose="020B0604020202020204" pitchFamily="34" charset="0"/>
              </a:rPr>
              <a:t>Orcutt Community Plan Key Site 26 </a:t>
            </a:r>
            <a:endParaRPr lang="en-US" dirty="0"/>
          </a:p>
        </p:txBody>
      </p:sp>
      <p:sp>
        <p:nvSpPr>
          <p:cNvPr id="4" name="Text Placeholder 3">
            <a:extLst>
              <a:ext uri="{FF2B5EF4-FFF2-40B4-BE49-F238E27FC236}">
                <a16:creationId xmlns:a16="http://schemas.microsoft.com/office/drawing/2014/main" id="{05D53C0E-E42D-37F4-ACC6-AABF8A3E96F6}"/>
              </a:ext>
            </a:extLst>
          </p:cNvPr>
          <p:cNvSpPr>
            <a:spLocks noGrp="1"/>
          </p:cNvSpPr>
          <p:nvPr>
            <p:ph type="body" sz="half" idx="2"/>
          </p:nvPr>
        </p:nvSpPr>
        <p:spPr>
          <a:xfrm>
            <a:off x="839788" y="2057400"/>
            <a:ext cx="4887949" cy="3811588"/>
          </a:xfrm>
        </p:spPr>
        <p:txBody>
          <a:bodyPr/>
          <a:lstStyle/>
          <a:p>
            <a:endParaRPr lang="en-US" sz="1600" dirty="0">
              <a:solidFill>
                <a:schemeClr val="tx1">
                  <a:lumMod val="75000"/>
                  <a:lumOff val="25000"/>
                </a:schemeClr>
              </a:solidFill>
              <a:latin typeface="Arial" panose="020B0604020202020204" pitchFamily="34" charset="0"/>
              <a:cs typeface="Arial" panose="020B0604020202020204" pitchFamily="34" charset="0"/>
            </a:endParaRPr>
          </a:p>
          <a:p>
            <a:r>
              <a:rPr lang="en-US" dirty="0">
                <a:solidFill>
                  <a:schemeClr val="tx1">
                    <a:lumMod val="75000"/>
                    <a:lumOff val="25000"/>
                  </a:schemeClr>
                </a:solidFill>
              </a:rPr>
              <a:t>L</a:t>
            </a:r>
            <a:r>
              <a:rPr lang="en-US" sz="1600" dirty="0">
                <a:solidFill>
                  <a:schemeClr val="tx1">
                    <a:lumMod val="75000"/>
                    <a:lumOff val="25000"/>
                  </a:schemeClr>
                </a:solidFill>
                <a:latin typeface="Arial" panose="020B0604020202020204" pitchFamily="34" charset="0"/>
                <a:cs typeface="Arial" panose="020B0604020202020204" pitchFamily="34" charset="0"/>
              </a:rPr>
              <a:t>and use designations were changed to </a:t>
            </a:r>
          </a:p>
          <a:p>
            <a:r>
              <a:rPr lang="en-US" sz="1600" dirty="0">
                <a:solidFill>
                  <a:schemeClr val="tx1">
                    <a:lumMod val="75000"/>
                    <a:lumOff val="25000"/>
                  </a:schemeClr>
                </a:solidFill>
                <a:latin typeface="Arial" panose="020B0604020202020204" pitchFamily="34" charset="0"/>
                <a:cs typeface="Arial" panose="020B0604020202020204" pitchFamily="34" charset="0"/>
              </a:rPr>
              <a:t>	General Commercial, </a:t>
            </a:r>
          </a:p>
          <a:p>
            <a:r>
              <a:rPr lang="en-US" sz="1600" dirty="0">
                <a:solidFill>
                  <a:schemeClr val="tx1">
                    <a:lumMod val="75000"/>
                    <a:lumOff val="25000"/>
                  </a:schemeClr>
                </a:solidFill>
                <a:latin typeface="Arial" panose="020B0604020202020204" pitchFamily="34" charset="0"/>
                <a:cs typeface="Arial" panose="020B0604020202020204" pitchFamily="34" charset="0"/>
              </a:rPr>
              <a:t>	Office and Professional </a:t>
            </a:r>
          </a:p>
          <a:p>
            <a:r>
              <a:rPr lang="en-US" sz="1600" dirty="0">
                <a:solidFill>
                  <a:schemeClr val="tx1">
                    <a:lumMod val="75000"/>
                    <a:lumOff val="25000"/>
                  </a:schemeClr>
                </a:solidFill>
                <a:latin typeface="Arial" panose="020B0604020202020204" pitchFamily="34" charset="0"/>
                <a:cs typeface="Arial" panose="020B0604020202020204" pitchFamily="34" charset="0"/>
              </a:rPr>
              <a:t>	Planned Development (PD) </a:t>
            </a:r>
          </a:p>
          <a:p>
            <a:endParaRPr lang="en-US" dirty="0">
              <a:solidFill>
                <a:schemeClr val="tx1">
                  <a:lumMod val="75000"/>
                  <a:lumOff val="25000"/>
                </a:schemeClr>
              </a:solidFill>
            </a:endParaRPr>
          </a:p>
          <a:p>
            <a:r>
              <a:rPr lang="en-US" sz="1600" b="1" dirty="0">
                <a:solidFill>
                  <a:schemeClr val="tx1">
                    <a:lumMod val="75000"/>
                    <a:lumOff val="25000"/>
                  </a:schemeClr>
                </a:solidFill>
                <a:latin typeface="Arial" panose="020B0604020202020204" pitchFamily="34" charset="0"/>
                <a:cs typeface="Arial" panose="020B0604020202020204" pitchFamily="34" charset="0"/>
              </a:rPr>
              <a:t>But the zoning was changed to all</a:t>
            </a:r>
          </a:p>
          <a:p>
            <a:r>
              <a:rPr lang="en-US" sz="1600" b="1" dirty="0">
                <a:solidFill>
                  <a:schemeClr val="tx1">
                    <a:lumMod val="75000"/>
                    <a:lumOff val="25000"/>
                  </a:schemeClr>
                </a:solidFill>
                <a:latin typeface="Arial" panose="020B0604020202020204" pitchFamily="34" charset="0"/>
                <a:cs typeface="Arial" panose="020B0604020202020204" pitchFamily="34" charset="0"/>
              </a:rPr>
              <a:t>	Retail Commercial (C-2)</a:t>
            </a:r>
          </a:p>
          <a:p>
            <a:r>
              <a:rPr lang="en-US" b="1" dirty="0">
                <a:solidFill>
                  <a:schemeClr val="tx1">
                    <a:lumMod val="75000"/>
                    <a:lumOff val="25000"/>
                  </a:schemeClr>
                </a:solidFill>
              </a:rPr>
              <a:t>		</a:t>
            </a:r>
            <a:endParaRPr lang="en-US" sz="1600" b="1" dirty="0">
              <a:solidFill>
                <a:schemeClr val="tx1">
                  <a:lumMod val="75000"/>
                  <a:lumOff val="25000"/>
                </a:schemeClr>
              </a:solidFill>
              <a:latin typeface="Arial" panose="020B0604020202020204" pitchFamily="34" charset="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4321F4CA-9CA5-47E5-1A1D-1D51A059307F}"/>
              </a:ext>
            </a:extLst>
          </p:cNvPr>
          <p:cNvSpPr>
            <a:spLocks noGrp="1"/>
          </p:cNvSpPr>
          <p:nvPr>
            <p:ph type="sldNum" sz="quarter" idx="12"/>
          </p:nvPr>
        </p:nvSpPr>
        <p:spPr/>
        <p:txBody>
          <a:bodyPr/>
          <a:lstStyle/>
          <a:p>
            <a:fld id="{C584D909-BD10-A14C-A9ED-665C24124C9F}" type="slidenum">
              <a:rPr lang="en-US" smtClean="0"/>
              <a:t>16</a:t>
            </a:fld>
            <a:endParaRPr lang="en-US"/>
          </a:p>
        </p:txBody>
      </p:sp>
      <p:pic>
        <p:nvPicPr>
          <p:cNvPr id="6" name="Content Placeholder 5" descr="Diagram&#10;&#10;Description automatically generated">
            <a:extLst>
              <a:ext uri="{FF2B5EF4-FFF2-40B4-BE49-F238E27FC236}">
                <a16:creationId xmlns:a16="http://schemas.microsoft.com/office/drawing/2014/main" id="{70B19C10-D663-2DEA-DEB2-015D9AFE46D8}"/>
              </a:ext>
            </a:extLst>
          </p:cNvPr>
          <p:cNvPicPr>
            <a:picLocks noGrp="1" noChangeAspect="1"/>
          </p:cNvPicPr>
          <p:nvPr>
            <p:ph idx="1"/>
          </p:nvPr>
        </p:nvPicPr>
        <p:blipFill>
          <a:blip r:embed="rId2"/>
          <a:stretch>
            <a:fillRect/>
          </a:stretch>
        </p:blipFill>
        <p:spPr>
          <a:xfrm>
            <a:off x="5727737" y="110414"/>
            <a:ext cx="5216187" cy="6747585"/>
          </a:xfrm>
          <a:prstGeom prst="rect">
            <a:avLst/>
          </a:prstGeom>
        </p:spPr>
      </p:pic>
    </p:spTree>
    <p:extLst>
      <p:ext uri="{BB962C8B-B14F-4D97-AF65-F5344CB8AC3E}">
        <p14:creationId xmlns:p14="http://schemas.microsoft.com/office/powerpoint/2010/main" val="2699761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EE3C-2BC4-F69F-E003-63A9B67BB8B0}"/>
              </a:ext>
            </a:extLst>
          </p:cNvPr>
          <p:cNvSpPr>
            <a:spLocks noGrp="1"/>
          </p:cNvSpPr>
          <p:nvPr>
            <p:ph type="title"/>
          </p:nvPr>
        </p:nvSpPr>
        <p:spPr>
          <a:xfrm>
            <a:off x="839788" y="457200"/>
            <a:ext cx="4293527" cy="1600200"/>
          </a:xfrm>
        </p:spPr>
        <p:txBody>
          <a:bodyPr>
            <a:normAutofit/>
          </a:bodyPr>
          <a:lstStyle/>
          <a:p>
            <a:pPr algn="ctr"/>
            <a:r>
              <a:rPr kumimoji="0" lang="en-US" altLang="ko-KR" sz="3200" b="0" i="0" u="none" strike="noStrike" kern="1200" cap="none" spc="0" normalizeH="0" baseline="0" noProof="0" dirty="0">
                <a:ln>
                  <a:noFill/>
                </a:ln>
                <a:solidFill>
                  <a:srgbClr val="04162C"/>
                </a:solidFill>
                <a:effectLst/>
                <a:uLnTx/>
                <a:uFillTx/>
                <a:latin typeface="Arial" panose="020B0604020202020204" pitchFamily="34" charset="0"/>
                <a:ea typeface="맑은 고딕" panose="020B0503020000020004" pitchFamily="34" charset="-127"/>
                <a:cs typeface="Arial" panose="020B0604020202020204" pitchFamily="34" charset="0"/>
              </a:rPr>
              <a:t>1986 </a:t>
            </a:r>
            <a:br>
              <a:rPr kumimoji="0" lang="en-US" altLang="ko-KR" sz="3200" b="0" i="0" u="none" strike="noStrike" kern="1200" cap="none" spc="0" normalizeH="0" baseline="0" noProof="0" dirty="0">
                <a:ln>
                  <a:noFill/>
                </a:ln>
                <a:solidFill>
                  <a:srgbClr val="04162C"/>
                </a:solidFill>
                <a:effectLst/>
                <a:uLnTx/>
                <a:uFillTx/>
                <a:latin typeface="Arial" panose="020B0604020202020204" pitchFamily="34" charset="0"/>
                <a:ea typeface="맑은 고딕" panose="020B0503020000020004" pitchFamily="34" charset="-127"/>
                <a:cs typeface="Arial" panose="020B0604020202020204" pitchFamily="34" charset="0"/>
              </a:rPr>
            </a:br>
            <a:r>
              <a:rPr kumimoji="0" lang="en-US" altLang="ko-KR" sz="3200" b="0" i="0" u="none" strike="noStrike" kern="1200" cap="none" spc="0" normalizeH="0" baseline="0" noProof="0" dirty="0">
                <a:ln>
                  <a:noFill/>
                </a:ln>
                <a:solidFill>
                  <a:srgbClr val="04162C"/>
                </a:solidFill>
                <a:effectLst/>
                <a:uLnTx/>
                <a:uFillTx/>
                <a:latin typeface="Arial" panose="020B0604020202020204" pitchFamily="34" charset="0"/>
                <a:ea typeface="맑은 고딕" panose="020B0503020000020004" pitchFamily="34" charset="-127"/>
                <a:cs typeface="Arial" panose="020B0604020202020204" pitchFamily="34" charset="0"/>
              </a:rPr>
              <a:t>Richards Specific Plan</a:t>
            </a:r>
            <a:endParaRPr lang="en-US" dirty="0"/>
          </a:p>
        </p:txBody>
      </p:sp>
      <p:sp>
        <p:nvSpPr>
          <p:cNvPr id="4" name="Text Placeholder 3">
            <a:extLst>
              <a:ext uri="{FF2B5EF4-FFF2-40B4-BE49-F238E27FC236}">
                <a16:creationId xmlns:a16="http://schemas.microsoft.com/office/drawing/2014/main" id="{5BB8680E-54CD-2920-BE32-82C906389E5D}"/>
              </a:ext>
            </a:extLst>
          </p:cNvPr>
          <p:cNvSpPr>
            <a:spLocks noGrp="1"/>
          </p:cNvSpPr>
          <p:nvPr>
            <p:ph type="body" sz="half" idx="2"/>
          </p:nvPr>
        </p:nvSpPr>
        <p:spPr>
          <a:xfrm>
            <a:off x="830439" y="2057400"/>
            <a:ext cx="4302875" cy="3811588"/>
          </a:xfrm>
        </p:spPr>
        <p:txBody>
          <a:bodyPr/>
          <a:lstStyle/>
          <a:p>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a:solidFill>
                  <a:schemeClr val="tx1">
                    <a:lumMod val="75000"/>
                    <a:lumOff val="25000"/>
                  </a:schemeClr>
                </a:solidFill>
              </a:rPr>
              <a:t>Commercial     	50,000 sf </a:t>
            </a:r>
          </a:p>
          <a:p>
            <a:r>
              <a:rPr lang="en-US" dirty="0">
                <a:solidFill>
                  <a:schemeClr val="tx1">
                    <a:lumMod val="75000"/>
                    <a:lumOff val="25000"/>
                  </a:schemeClr>
                </a:solidFill>
              </a:rPr>
              <a:t>Offices 	        	30,000 sf </a:t>
            </a:r>
          </a:p>
          <a:p>
            <a:r>
              <a:rPr lang="en-US" dirty="0">
                <a:solidFill>
                  <a:schemeClr val="tx1">
                    <a:lumMod val="75000"/>
                    <a:lumOff val="25000"/>
                  </a:schemeClr>
                </a:solidFill>
              </a:rPr>
              <a:t>Residential uses </a:t>
            </a:r>
          </a:p>
          <a:p>
            <a:r>
              <a:rPr lang="en-US" dirty="0">
                <a:solidFill>
                  <a:schemeClr val="tx1">
                    <a:lumMod val="75000"/>
                    <a:lumOff val="25000"/>
                  </a:schemeClr>
                </a:solidFill>
              </a:rPr>
              <a:t>   8-R-1 	        	13 units </a:t>
            </a:r>
          </a:p>
          <a:p>
            <a:r>
              <a:rPr lang="en-US" dirty="0">
                <a:solidFill>
                  <a:schemeClr val="tx1">
                    <a:lumMod val="75000"/>
                    <a:lumOff val="25000"/>
                  </a:schemeClr>
                </a:solidFill>
              </a:rPr>
              <a:t>   DR-4.4	         	22 units</a:t>
            </a:r>
          </a:p>
          <a:p>
            <a:r>
              <a:rPr lang="en-US" dirty="0">
                <a:solidFill>
                  <a:schemeClr val="tx1">
                    <a:lumMod val="75000"/>
                    <a:lumOff val="25000"/>
                  </a:schemeClr>
                </a:solidFill>
              </a:rPr>
              <a:t>   DR-8.8            	84 units </a:t>
            </a:r>
          </a:p>
          <a:p>
            <a:r>
              <a:rPr lang="en-US" sz="1600" dirty="0">
                <a:solidFill>
                  <a:schemeClr val="tx1">
                    <a:lumMod val="75000"/>
                    <a:lumOff val="25000"/>
                  </a:schemeClr>
                </a:solidFill>
                <a:latin typeface="Arial" panose="020B0604020202020204" pitchFamily="34" charset="0"/>
                <a:cs typeface="Arial" panose="020B0604020202020204" pitchFamily="34" charset="0"/>
              </a:rPr>
              <a:t>Rec/Open Space  	10.5 acres</a:t>
            </a:r>
          </a:p>
          <a:p>
            <a:r>
              <a:rPr lang="en-US" dirty="0">
                <a:solidFill>
                  <a:schemeClr val="tx1">
                    <a:lumMod val="75000"/>
                    <a:lumOff val="25000"/>
                  </a:schemeClr>
                </a:solidFill>
              </a:rPr>
              <a:t>UVP right of way  	5.9 acres</a:t>
            </a:r>
          </a:p>
          <a:p>
            <a:endParaRPr lang="en-US" dirty="0"/>
          </a:p>
        </p:txBody>
      </p:sp>
      <p:sp>
        <p:nvSpPr>
          <p:cNvPr id="5" name="Slide Number Placeholder 4">
            <a:extLst>
              <a:ext uri="{FF2B5EF4-FFF2-40B4-BE49-F238E27FC236}">
                <a16:creationId xmlns:a16="http://schemas.microsoft.com/office/drawing/2014/main" id="{B4B55931-B5EB-80CE-0C50-BF11C4FB2D00}"/>
              </a:ext>
            </a:extLst>
          </p:cNvPr>
          <p:cNvSpPr>
            <a:spLocks noGrp="1"/>
          </p:cNvSpPr>
          <p:nvPr>
            <p:ph type="sldNum" sz="quarter" idx="12"/>
          </p:nvPr>
        </p:nvSpPr>
        <p:spPr/>
        <p:txBody>
          <a:bodyPr/>
          <a:lstStyle/>
          <a:p>
            <a:fld id="{C584D909-BD10-A14C-A9ED-665C24124C9F}" type="slidenum">
              <a:rPr lang="en-US" smtClean="0"/>
              <a:t>17</a:t>
            </a:fld>
            <a:endParaRPr lang="en-US"/>
          </a:p>
        </p:txBody>
      </p:sp>
      <p:pic>
        <p:nvPicPr>
          <p:cNvPr id="6" name="Content Placeholder 5" descr="Diagram, engineering drawing&#10;&#10;Description automatically generated">
            <a:extLst>
              <a:ext uri="{FF2B5EF4-FFF2-40B4-BE49-F238E27FC236}">
                <a16:creationId xmlns:a16="http://schemas.microsoft.com/office/drawing/2014/main" id="{0D2B3976-0F8F-67AA-44B3-5F7D0D1EAC43}"/>
              </a:ext>
            </a:extLst>
          </p:cNvPr>
          <p:cNvPicPr>
            <a:picLocks noGrp="1" noChangeAspect="1"/>
          </p:cNvPicPr>
          <p:nvPr>
            <p:ph idx="1"/>
          </p:nvPr>
        </p:nvPicPr>
        <p:blipFill>
          <a:blip r:embed="rId2"/>
          <a:stretch>
            <a:fillRect/>
          </a:stretch>
        </p:blipFill>
        <p:spPr>
          <a:xfrm rot="16200000">
            <a:off x="5592083" y="951997"/>
            <a:ext cx="6664184" cy="4874771"/>
          </a:xfrm>
          <a:prstGeom prst="rect">
            <a:avLst/>
          </a:prstGeom>
        </p:spPr>
      </p:pic>
    </p:spTree>
    <p:extLst>
      <p:ext uri="{BB962C8B-B14F-4D97-AF65-F5344CB8AC3E}">
        <p14:creationId xmlns:p14="http://schemas.microsoft.com/office/powerpoint/2010/main" val="895087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386CB0-DFFB-3C00-208E-3D63B84ED577}"/>
              </a:ext>
            </a:extLst>
          </p:cNvPr>
          <p:cNvSpPr>
            <a:spLocks noGrp="1"/>
          </p:cNvSpPr>
          <p:nvPr>
            <p:ph idx="1"/>
          </p:nvPr>
        </p:nvSpPr>
        <p:spPr>
          <a:xfrm>
            <a:off x="839788" y="528011"/>
            <a:ext cx="5502646" cy="5664145"/>
          </a:xfrm>
        </p:spPr>
        <p:txBody>
          <a:bodyPr>
            <a:normAutofit fontScale="92500" lnSpcReduction="10000"/>
          </a:bodyPr>
          <a:lstStyle/>
          <a:p>
            <a:pPr marL="0" indent="0" algn="ctr">
              <a:buNone/>
            </a:pPr>
            <a:r>
              <a:rPr lang="en-US" dirty="0"/>
              <a:t>WALMART Ownership</a:t>
            </a:r>
          </a:p>
          <a:p>
            <a:pPr marL="0" indent="0" algn="ctr">
              <a:buNone/>
            </a:pPr>
            <a:r>
              <a:rPr lang="en-US" dirty="0"/>
              <a:t>2003 to 2021</a:t>
            </a:r>
          </a:p>
          <a:p>
            <a:r>
              <a:rPr lang="en-US" sz="2600" dirty="0"/>
              <a:t>Walmart designed a 156,000 square foot supercenter with an additional 15 acres of Commercial Property.</a:t>
            </a:r>
          </a:p>
          <a:p>
            <a:r>
              <a:rPr lang="en-US" sz="2600" dirty="0"/>
              <a:t>The City of Santa Maria would not agree to the water sale to a large commercial project in Orcutt.</a:t>
            </a:r>
          </a:p>
          <a:p>
            <a:pPr marL="0" indent="0">
              <a:buNone/>
            </a:pPr>
            <a:endParaRPr lang="en-US" sz="2600" dirty="0"/>
          </a:p>
          <a:p>
            <a:r>
              <a:rPr lang="en-US" sz="2600" dirty="0"/>
              <a:t>Union Valley Parkway (UVP) and the UVP / HWY 135 intersection built out in 2010</a:t>
            </a:r>
          </a:p>
          <a:p>
            <a:pPr marL="0" indent="0">
              <a:buNone/>
            </a:pPr>
            <a:endParaRPr lang="en-US" sz="2600" dirty="0"/>
          </a:p>
          <a:p>
            <a:r>
              <a:rPr lang="en-US" sz="2600" dirty="0"/>
              <a:t>Walmart sold the property in 2021</a:t>
            </a:r>
          </a:p>
          <a:p>
            <a:endParaRPr lang="en-US" dirty="0"/>
          </a:p>
          <a:p>
            <a:pPr marL="0" indent="0">
              <a:buNone/>
            </a:pPr>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C81B3CA7-3743-666E-B796-9E564EF7B4BB}"/>
              </a:ext>
            </a:extLst>
          </p:cNvPr>
          <p:cNvSpPr>
            <a:spLocks noGrp="1"/>
          </p:cNvSpPr>
          <p:nvPr>
            <p:ph type="sldNum" sz="quarter" idx="12"/>
          </p:nvPr>
        </p:nvSpPr>
        <p:spPr/>
        <p:txBody>
          <a:bodyPr/>
          <a:lstStyle/>
          <a:p>
            <a:fld id="{C584D909-BD10-A14C-A9ED-665C24124C9F}" type="slidenum">
              <a:rPr lang="en-US" smtClean="0"/>
              <a:t>18</a:t>
            </a:fld>
            <a:endParaRPr lang="en-US"/>
          </a:p>
        </p:txBody>
      </p:sp>
      <p:pic>
        <p:nvPicPr>
          <p:cNvPr id="7" name="Picture 6">
            <a:extLst>
              <a:ext uri="{FF2B5EF4-FFF2-40B4-BE49-F238E27FC236}">
                <a16:creationId xmlns:a16="http://schemas.microsoft.com/office/drawing/2014/main" id="{DD87C524-FA54-7BF1-BDDE-06540AB41B7B}"/>
              </a:ext>
            </a:extLst>
          </p:cNvPr>
          <p:cNvPicPr>
            <a:picLocks noChangeAspect="1"/>
          </p:cNvPicPr>
          <p:nvPr/>
        </p:nvPicPr>
        <p:blipFill>
          <a:blip r:embed="rId3"/>
          <a:stretch>
            <a:fillRect/>
          </a:stretch>
        </p:blipFill>
        <p:spPr>
          <a:xfrm>
            <a:off x="6906784" y="528011"/>
            <a:ext cx="4842253" cy="5474171"/>
          </a:xfrm>
          <a:prstGeom prst="rect">
            <a:avLst/>
          </a:prstGeom>
        </p:spPr>
      </p:pic>
      <p:sp>
        <p:nvSpPr>
          <p:cNvPr id="10" name="TextBox 9">
            <a:extLst>
              <a:ext uri="{FF2B5EF4-FFF2-40B4-BE49-F238E27FC236}">
                <a16:creationId xmlns:a16="http://schemas.microsoft.com/office/drawing/2014/main" id="{DFC29312-1318-E446-1DBD-878BD156AFEA}"/>
              </a:ext>
            </a:extLst>
          </p:cNvPr>
          <p:cNvSpPr txBox="1"/>
          <p:nvPr/>
        </p:nvSpPr>
        <p:spPr>
          <a:xfrm>
            <a:off x="7412133" y="6067109"/>
            <a:ext cx="3831554" cy="369332"/>
          </a:xfrm>
          <a:prstGeom prst="rect">
            <a:avLst/>
          </a:prstGeom>
          <a:noFill/>
        </p:spPr>
        <p:txBody>
          <a:bodyPr wrap="square" rtlCol="0">
            <a:spAutoFit/>
          </a:bodyPr>
          <a:lstStyle/>
          <a:p>
            <a:r>
              <a:rPr lang="en-US" dirty="0"/>
              <a:t>Walmart 2015 Development Drawings</a:t>
            </a:r>
          </a:p>
        </p:txBody>
      </p:sp>
    </p:spTree>
    <p:extLst>
      <p:ext uri="{BB962C8B-B14F-4D97-AF65-F5344CB8AC3E}">
        <p14:creationId xmlns:p14="http://schemas.microsoft.com/office/powerpoint/2010/main" val="173667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CA28C-A93C-DAC4-F036-C6E7D09CDE86}"/>
              </a:ext>
            </a:extLst>
          </p:cNvPr>
          <p:cNvSpPr>
            <a:spLocks noGrp="1"/>
          </p:cNvSpPr>
          <p:nvPr>
            <p:ph type="ctrTitle"/>
          </p:nvPr>
        </p:nvSpPr>
        <p:spPr/>
        <p:txBody>
          <a:bodyPr/>
          <a:lstStyle/>
          <a:p>
            <a:r>
              <a:rPr lang="en-US" dirty="0"/>
              <a:t>Richards Ranch</a:t>
            </a:r>
          </a:p>
        </p:txBody>
      </p:sp>
      <p:sp>
        <p:nvSpPr>
          <p:cNvPr id="3" name="Subtitle 2">
            <a:extLst>
              <a:ext uri="{FF2B5EF4-FFF2-40B4-BE49-F238E27FC236}">
                <a16:creationId xmlns:a16="http://schemas.microsoft.com/office/drawing/2014/main" id="{8035AD62-77AE-34EB-54DC-60F6032898C0}"/>
              </a:ext>
            </a:extLst>
          </p:cNvPr>
          <p:cNvSpPr>
            <a:spLocks noGrp="1"/>
          </p:cNvSpPr>
          <p:nvPr>
            <p:ph type="subTitle" idx="1"/>
          </p:nvPr>
        </p:nvSpPr>
        <p:spPr/>
        <p:txBody>
          <a:bodyPr/>
          <a:lstStyle/>
          <a:p>
            <a:r>
              <a:rPr lang="en-US" dirty="0"/>
              <a:t>A Neighborhood Community</a:t>
            </a:r>
          </a:p>
        </p:txBody>
      </p:sp>
      <p:sp>
        <p:nvSpPr>
          <p:cNvPr id="4" name="Slide Number Placeholder 3">
            <a:extLst>
              <a:ext uri="{FF2B5EF4-FFF2-40B4-BE49-F238E27FC236}">
                <a16:creationId xmlns:a16="http://schemas.microsoft.com/office/drawing/2014/main" id="{7F21EA99-85F2-4D3E-F280-2C55165A1C95}"/>
              </a:ext>
            </a:extLst>
          </p:cNvPr>
          <p:cNvSpPr>
            <a:spLocks noGrp="1"/>
          </p:cNvSpPr>
          <p:nvPr>
            <p:ph type="sldNum" sz="quarter" idx="12"/>
          </p:nvPr>
        </p:nvSpPr>
        <p:spPr/>
        <p:txBody>
          <a:bodyPr/>
          <a:lstStyle/>
          <a:p>
            <a:fld id="{C584D909-BD10-A14C-A9ED-665C24124C9F}" type="slidenum">
              <a:rPr lang="en-US" smtClean="0"/>
              <a:pPr/>
              <a:t>19</a:t>
            </a:fld>
            <a:endParaRPr lang="en-US"/>
          </a:p>
        </p:txBody>
      </p:sp>
    </p:spTree>
    <p:extLst>
      <p:ext uri="{BB962C8B-B14F-4D97-AF65-F5344CB8AC3E}">
        <p14:creationId xmlns:p14="http://schemas.microsoft.com/office/powerpoint/2010/main" val="248016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7B23-47AA-495F-F4E4-A0A1576CB47B}"/>
              </a:ext>
            </a:extLst>
          </p:cNvPr>
          <p:cNvSpPr>
            <a:spLocks noGrp="1"/>
          </p:cNvSpPr>
          <p:nvPr>
            <p:ph type="title"/>
          </p:nvPr>
        </p:nvSpPr>
        <p:spPr/>
        <p:txBody>
          <a:bodyPr/>
          <a:lstStyle/>
          <a:p>
            <a:r>
              <a:rPr lang="en-US" dirty="0"/>
              <a:t>General Plan Studies Map – 1963</a:t>
            </a:r>
          </a:p>
        </p:txBody>
      </p:sp>
      <p:pic>
        <p:nvPicPr>
          <p:cNvPr id="7" name="Picture Placeholder 6" descr="Map&#10;&#10;Description automatically generated">
            <a:extLst>
              <a:ext uri="{FF2B5EF4-FFF2-40B4-BE49-F238E27FC236}">
                <a16:creationId xmlns:a16="http://schemas.microsoft.com/office/drawing/2014/main" id="{3132EA55-4197-AF6E-5007-4B4E12C543C2}"/>
              </a:ext>
            </a:extLst>
          </p:cNvPr>
          <p:cNvPicPr>
            <a:picLocks noGrp="1" noChangeAspect="1"/>
          </p:cNvPicPr>
          <p:nvPr>
            <p:ph type="pic" idx="1"/>
          </p:nvPr>
        </p:nvPicPr>
        <p:blipFill>
          <a:blip r:embed="rId2"/>
          <a:stretch>
            <a:fillRect/>
          </a:stretch>
        </p:blipFill>
        <p:spPr>
          <a:xfrm>
            <a:off x="6761644" y="88064"/>
            <a:ext cx="4590568" cy="6633411"/>
          </a:xfrm>
        </p:spPr>
      </p:pic>
      <p:sp>
        <p:nvSpPr>
          <p:cNvPr id="4" name="Text Placeholder 3">
            <a:extLst>
              <a:ext uri="{FF2B5EF4-FFF2-40B4-BE49-F238E27FC236}">
                <a16:creationId xmlns:a16="http://schemas.microsoft.com/office/drawing/2014/main" id="{C2901823-0E6C-D721-6076-ABA0F8B37F23}"/>
              </a:ext>
            </a:extLst>
          </p:cNvPr>
          <p:cNvSpPr>
            <a:spLocks noGrp="1"/>
          </p:cNvSpPr>
          <p:nvPr>
            <p:ph type="body" sz="half" idx="2"/>
          </p:nvPr>
        </p:nvSpPr>
        <p:spPr/>
        <p:txBody>
          <a:bodyPr/>
          <a:lstStyle/>
          <a:p>
            <a:r>
              <a:rPr lang="en-US" dirty="0"/>
              <a:t>This general plan study identified the proposed uses on the Richards property as:</a:t>
            </a:r>
          </a:p>
          <a:p>
            <a:pPr marL="285750" indent="-285750">
              <a:buFont typeface="Arial" panose="020B0604020202020204" pitchFamily="34" charset="0"/>
              <a:buChar char="•"/>
            </a:pPr>
            <a:r>
              <a:rPr lang="en-US" dirty="0"/>
              <a:t>Cemetery space.</a:t>
            </a:r>
          </a:p>
          <a:p>
            <a:pPr marL="285750" indent="-285750">
              <a:buFont typeface="Arial" panose="020B0604020202020204" pitchFamily="34" charset="0"/>
              <a:buChar char="•"/>
            </a:pPr>
            <a:r>
              <a:rPr lang="en-US" dirty="0"/>
              <a:t>Neighborhood Commercial center.</a:t>
            </a:r>
          </a:p>
          <a:p>
            <a:pPr marL="285750" indent="-285750">
              <a:buFont typeface="Arial" panose="020B0604020202020204" pitchFamily="34" charset="0"/>
              <a:buChar char="•"/>
            </a:pPr>
            <a:r>
              <a:rPr lang="en-US" dirty="0"/>
              <a:t>Single Family Residential.</a:t>
            </a:r>
          </a:p>
        </p:txBody>
      </p:sp>
      <p:sp>
        <p:nvSpPr>
          <p:cNvPr id="5" name="Slide Number Placeholder 4">
            <a:extLst>
              <a:ext uri="{FF2B5EF4-FFF2-40B4-BE49-F238E27FC236}">
                <a16:creationId xmlns:a16="http://schemas.microsoft.com/office/drawing/2014/main" id="{CDD87AF2-733C-A9F6-3957-FD83EE56C554}"/>
              </a:ext>
            </a:extLst>
          </p:cNvPr>
          <p:cNvSpPr>
            <a:spLocks noGrp="1"/>
          </p:cNvSpPr>
          <p:nvPr>
            <p:ph type="sldNum" sz="quarter" idx="12"/>
          </p:nvPr>
        </p:nvSpPr>
        <p:spPr/>
        <p:txBody>
          <a:bodyPr/>
          <a:lstStyle/>
          <a:p>
            <a:fld id="{C584D909-BD10-A14C-A9ED-665C24124C9F}" type="slidenum">
              <a:rPr lang="en-US" smtClean="0"/>
              <a:t>2</a:t>
            </a:fld>
            <a:endParaRPr lang="en-US"/>
          </a:p>
        </p:txBody>
      </p:sp>
      <p:pic>
        <p:nvPicPr>
          <p:cNvPr id="8" name="Picture 7">
            <a:extLst>
              <a:ext uri="{FF2B5EF4-FFF2-40B4-BE49-F238E27FC236}">
                <a16:creationId xmlns:a16="http://schemas.microsoft.com/office/drawing/2014/main" id="{67F5456A-AABC-82DC-CEB4-6DE207C014B2}"/>
              </a:ext>
            </a:extLst>
          </p:cNvPr>
          <p:cNvPicPr>
            <a:picLocks noChangeAspect="1"/>
          </p:cNvPicPr>
          <p:nvPr/>
        </p:nvPicPr>
        <p:blipFill>
          <a:blip r:embed="rId3"/>
          <a:stretch>
            <a:fillRect/>
          </a:stretch>
        </p:blipFill>
        <p:spPr>
          <a:xfrm>
            <a:off x="2190938" y="4082012"/>
            <a:ext cx="2851841" cy="2318788"/>
          </a:xfrm>
          <a:prstGeom prst="rect">
            <a:avLst/>
          </a:prstGeom>
        </p:spPr>
      </p:pic>
    </p:spTree>
    <p:extLst>
      <p:ext uri="{BB962C8B-B14F-4D97-AF65-F5344CB8AC3E}">
        <p14:creationId xmlns:p14="http://schemas.microsoft.com/office/powerpoint/2010/main" val="784092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6916-7FDA-CE27-8C66-2299947DA167}"/>
              </a:ext>
            </a:extLst>
          </p:cNvPr>
          <p:cNvSpPr>
            <a:spLocks noGrp="1"/>
          </p:cNvSpPr>
          <p:nvPr>
            <p:ph type="title"/>
          </p:nvPr>
        </p:nvSpPr>
        <p:spPr>
          <a:xfrm>
            <a:off x="838200" y="165242"/>
            <a:ext cx="10515600" cy="1325563"/>
          </a:xfrm>
        </p:spPr>
        <p:txBody>
          <a:bodyPr/>
          <a:lstStyle/>
          <a:p>
            <a:pPr algn="ctr"/>
            <a:r>
              <a:rPr lang="en-US" dirty="0"/>
              <a:t>Neighborhood Commercial</a:t>
            </a:r>
          </a:p>
        </p:txBody>
      </p:sp>
      <p:sp>
        <p:nvSpPr>
          <p:cNvPr id="5" name="Slide Number Placeholder 4">
            <a:extLst>
              <a:ext uri="{FF2B5EF4-FFF2-40B4-BE49-F238E27FC236}">
                <a16:creationId xmlns:a16="http://schemas.microsoft.com/office/drawing/2014/main" id="{6E972693-24BC-93D1-AC37-65C81B94D67A}"/>
              </a:ext>
            </a:extLst>
          </p:cNvPr>
          <p:cNvSpPr>
            <a:spLocks noGrp="1"/>
          </p:cNvSpPr>
          <p:nvPr>
            <p:ph type="sldNum" sz="quarter" idx="12"/>
          </p:nvPr>
        </p:nvSpPr>
        <p:spPr/>
        <p:txBody>
          <a:bodyPr/>
          <a:lstStyle/>
          <a:p>
            <a:fld id="{C584D909-BD10-A14C-A9ED-665C24124C9F}" type="slidenum">
              <a:rPr lang="en-US" smtClean="0"/>
              <a:t>20</a:t>
            </a:fld>
            <a:endParaRPr lang="en-US"/>
          </a:p>
        </p:txBody>
      </p:sp>
      <p:pic>
        <p:nvPicPr>
          <p:cNvPr id="7" name="Picture 6">
            <a:extLst>
              <a:ext uri="{FF2B5EF4-FFF2-40B4-BE49-F238E27FC236}">
                <a16:creationId xmlns:a16="http://schemas.microsoft.com/office/drawing/2014/main" id="{12DCE948-3C0B-FF92-F649-5CB2FDE13C3D}"/>
              </a:ext>
            </a:extLst>
          </p:cNvPr>
          <p:cNvPicPr>
            <a:picLocks noChangeAspect="1"/>
          </p:cNvPicPr>
          <p:nvPr/>
        </p:nvPicPr>
        <p:blipFill>
          <a:blip r:embed="rId3"/>
          <a:stretch>
            <a:fillRect/>
          </a:stretch>
        </p:blipFill>
        <p:spPr>
          <a:xfrm>
            <a:off x="1993926" y="1328615"/>
            <a:ext cx="8204148" cy="5027735"/>
          </a:xfrm>
          <a:prstGeom prst="rect">
            <a:avLst/>
          </a:prstGeom>
        </p:spPr>
      </p:pic>
    </p:spTree>
    <p:extLst>
      <p:ext uri="{BB962C8B-B14F-4D97-AF65-F5344CB8AC3E}">
        <p14:creationId xmlns:p14="http://schemas.microsoft.com/office/powerpoint/2010/main" val="2270738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C0F8D6-DB8E-0A66-E9BD-DE1F286CEB58}"/>
              </a:ext>
            </a:extLst>
          </p:cNvPr>
          <p:cNvSpPr>
            <a:spLocks noGrp="1"/>
          </p:cNvSpPr>
          <p:nvPr>
            <p:ph type="sldNum" sz="quarter" idx="12"/>
          </p:nvPr>
        </p:nvSpPr>
        <p:spPr/>
        <p:txBody>
          <a:bodyPr/>
          <a:lstStyle/>
          <a:p>
            <a:fld id="{C584D909-BD10-A14C-A9ED-665C24124C9F}" type="slidenum">
              <a:rPr lang="en-US" smtClean="0"/>
              <a:t>21</a:t>
            </a:fld>
            <a:endParaRPr lang="en-US"/>
          </a:p>
        </p:txBody>
      </p:sp>
      <p:pic>
        <p:nvPicPr>
          <p:cNvPr id="4" name="Picture 3">
            <a:extLst>
              <a:ext uri="{FF2B5EF4-FFF2-40B4-BE49-F238E27FC236}">
                <a16:creationId xmlns:a16="http://schemas.microsoft.com/office/drawing/2014/main" id="{519380C3-75CD-3D58-67E2-44C25A5E882C}"/>
              </a:ext>
            </a:extLst>
          </p:cNvPr>
          <p:cNvPicPr>
            <a:picLocks noChangeAspect="1"/>
          </p:cNvPicPr>
          <p:nvPr/>
        </p:nvPicPr>
        <p:blipFill>
          <a:blip r:embed="rId3"/>
          <a:stretch>
            <a:fillRect/>
          </a:stretch>
        </p:blipFill>
        <p:spPr>
          <a:xfrm>
            <a:off x="735623" y="343008"/>
            <a:ext cx="10720754" cy="6171984"/>
          </a:xfrm>
          <a:prstGeom prst="rect">
            <a:avLst/>
          </a:prstGeom>
        </p:spPr>
      </p:pic>
    </p:spTree>
    <p:extLst>
      <p:ext uri="{BB962C8B-B14F-4D97-AF65-F5344CB8AC3E}">
        <p14:creationId xmlns:p14="http://schemas.microsoft.com/office/powerpoint/2010/main" val="636805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DFFE19-7654-DC03-FA52-D05B02960606}"/>
              </a:ext>
            </a:extLst>
          </p:cNvPr>
          <p:cNvSpPr>
            <a:spLocks noGrp="1"/>
          </p:cNvSpPr>
          <p:nvPr>
            <p:ph type="sldNum" sz="quarter" idx="12"/>
          </p:nvPr>
        </p:nvSpPr>
        <p:spPr/>
        <p:txBody>
          <a:bodyPr/>
          <a:lstStyle/>
          <a:p>
            <a:fld id="{C584D909-BD10-A14C-A9ED-665C24124C9F}" type="slidenum">
              <a:rPr lang="en-US" smtClean="0"/>
              <a:t>22</a:t>
            </a:fld>
            <a:endParaRPr lang="en-US"/>
          </a:p>
        </p:txBody>
      </p:sp>
      <p:sp>
        <p:nvSpPr>
          <p:cNvPr id="5" name="Title 1">
            <a:extLst>
              <a:ext uri="{FF2B5EF4-FFF2-40B4-BE49-F238E27FC236}">
                <a16:creationId xmlns:a16="http://schemas.microsoft.com/office/drawing/2014/main" id="{47509B57-2880-2EEB-D70A-16D4358B11E6}"/>
              </a:ext>
            </a:extLst>
          </p:cNvPr>
          <p:cNvSpPr txBox="1">
            <a:spLocks/>
          </p:cNvSpPr>
          <p:nvPr/>
        </p:nvSpPr>
        <p:spPr>
          <a:xfrm>
            <a:off x="838200" y="16524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b="0" i="0" dirty="0">
                <a:solidFill>
                  <a:srgbClr val="222222"/>
                </a:solidFill>
                <a:effectLst/>
                <a:latin typeface="Arial" panose="020B0604020202020204" pitchFamily="34" charset="0"/>
              </a:rPr>
              <a:t>Gated Apartment Village</a:t>
            </a:r>
            <a:endParaRPr lang="en-US" dirty="0"/>
          </a:p>
        </p:txBody>
      </p:sp>
      <p:pic>
        <p:nvPicPr>
          <p:cNvPr id="4" name="Picture 3">
            <a:extLst>
              <a:ext uri="{FF2B5EF4-FFF2-40B4-BE49-F238E27FC236}">
                <a16:creationId xmlns:a16="http://schemas.microsoft.com/office/drawing/2014/main" id="{403E145A-FD4A-6BE4-975C-4A13FACE02D6}"/>
              </a:ext>
            </a:extLst>
          </p:cNvPr>
          <p:cNvPicPr>
            <a:picLocks noChangeAspect="1"/>
          </p:cNvPicPr>
          <p:nvPr/>
        </p:nvPicPr>
        <p:blipFill>
          <a:blip r:embed="rId3"/>
          <a:stretch>
            <a:fillRect/>
          </a:stretch>
        </p:blipFill>
        <p:spPr>
          <a:xfrm>
            <a:off x="1484936" y="1157409"/>
            <a:ext cx="9222127" cy="5058996"/>
          </a:xfrm>
          <a:prstGeom prst="rect">
            <a:avLst/>
          </a:prstGeom>
        </p:spPr>
      </p:pic>
    </p:spTree>
    <p:extLst>
      <p:ext uri="{BB962C8B-B14F-4D97-AF65-F5344CB8AC3E}">
        <p14:creationId xmlns:p14="http://schemas.microsoft.com/office/powerpoint/2010/main" val="3864634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DFFE19-7654-DC03-FA52-D05B02960606}"/>
              </a:ext>
            </a:extLst>
          </p:cNvPr>
          <p:cNvSpPr>
            <a:spLocks noGrp="1"/>
          </p:cNvSpPr>
          <p:nvPr>
            <p:ph type="sldNum" sz="quarter" idx="12"/>
          </p:nvPr>
        </p:nvSpPr>
        <p:spPr/>
        <p:txBody>
          <a:bodyPr/>
          <a:lstStyle/>
          <a:p>
            <a:fld id="{C584D909-BD10-A14C-A9ED-665C24124C9F}" type="slidenum">
              <a:rPr lang="en-US" smtClean="0"/>
              <a:t>23</a:t>
            </a:fld>
            <a:endParaRPr lang="en-US"/>
          </a:p>
        </p:txBody>
      </p:sp>
      <p:sp>
        <p:nvSpPr>
          <p:cNvPr id="5" name="Title 1">
            <a:extLst>
              <a:ext uri="{FF2B5EF4-FFF2-40B4-BE49-F238E27FC236}">
                <a16:creationId xmlns:a16="http://schemas.microsoft.com/office/drawing/2014/main" id="{47509B57-2880-2EEB-D70A-16D4358B11E6}"/>
              </a:ext>
            </a:extLst>
          </p:cNvPr>
          <p:cNvSpPr txBox="1">
            <a:spLocks/>
          </p:cNvSpPr>
          <p:nvPr/>
        </p:nvSpPr>
        <p:spPr>
          <a:xfrm>
            <a:off x="838200" y="16524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b="0" i="0" dirty="0">
                <a:solidFill>
                  <a:srgbClr val="222222"/>
                </a:solidFill>
                <a:effectLst/>
                <a:latin typeface="Arial" panose="020B0604020202020204" pitchFamily="34" charset="0"/>
              </a:rPr>
              <a:t>Gated Apartment Village</a:t>
            </a:r>
            <a:endParaRPr lang="en-US" dirty="0"/>
          </a:p>
        </p:txBody>
      </p:sp>
      <p:pic>
        <p:nvPicPr>
          <p:cNvPr id="6" name="Picture 5">
            <a:extLst>
              <a:ext uri="{FF2B5EF4-FFF2-40B4-BE49-F238E27FC236}">
                <a16:creationId xmlns:a16="http://schemas.microsoft.com/office/drawing/2014/main" id="{8B8F713D-4FDF-01E2-7779-FBC63F88426B}"/>
              </a:ext>
            </a:extLst>
          </p:cNvPr>
          <p:cNvPicPr>
            <a:picLocks noChangeAspect="1"/>
          </p:cNvPicPr>
          <p:nvPr/>
        </p:nvPicPr>
        <p:blipFill>
          <a:blip r:embed="rId3"/>
          <a:stretch>
            <a:fillRect/>
          </a:stretch>
        </p:blipFill>
        <p:spPr>
          <a:xfrm>
            <a:off x="5400178" y="1104641"/>
            <a:ext cx="6420843" cy="4929030"/>
          </a:xfrm>
          <a:prstGeom prst="rect">
            <a:avLst/>
          </a:prstGeom>
        </p:spPr>
      </p:pic>
      <p:sp>
        <p:nvSpPr>
          <p:cNvPr id="7" name="TextBox 6">
            <a:extLst>
              <a:ext uri="{FF2B5EF4-FFF2-40B4-BE49-F238E27FC236}">
                <a16:creationId xmlns:a16="http://schemas.microsoft.com/office/drawing/2014/main" id="{A6AE408B-047D-D796-F0FF-5AAC5E3AC82C}"/>
              </a:ext>
            </a:extLst>
          </p:cNvPr>
          <p:cNvSpPr txBox="1"/>
          <p:nvPr/>
        </p:nvSpPr>
        <p:spPr>
          <a:xfrm>
            <a:off x="370979" y="1104641"/>
            <a:ext cx="4155831" cy="5170646"/>
          </a:xfrm>
          <a:prstGeom prst="rect">
            <a:avLst/>
          </a:prstGeom>
          <a:noFill/>
        </p:spPr>
        <p:txBody>
          <a:bodyPr wrap="square" rtlCol="0">
            <a:spAutoFit/>
          </a:bodyPr>
          <a:lstStyle/>
          <a:p>
            <a:r>
              <a:rPr lang="en-US" dirty="0"/>
              <a:t>AMENITIES</a:t>
            </a:r>
          </a:p>
          <a:p>
            <a:endParaRPr lang="en-US" dirty="0"/>
          </a:p>
          <a:p>
            <a:pPr marL="285750" indent="-285750">
              <a:buFont typeface="Arial" panose="020B0604020202020204" pitchFamily="34" charset="0"/>
              <a:buChar char="•"/>
            </a:pPr>
            <a:r>
              <a:rPr lang="en-US" sz="1400" dirty="0"/>
              <a:t>SECURE, GATED COMMUNITY</a:t>
            </a:r>
          </a:p>
          <a:p>
            <a:pPr marL="285750" indent="-285750">
              <a:buFont typeface="Arial" panose="020B0604020202020204" pitchFamily="34" charset="0"/>
              <a:buChar char="•"/>
            </a:pPr>
            <a:r>
              <a:rPr lang="en-US" sz="1400" dirty="0"/>
              <a:t>WELCOME CONCIERGE &amp; EVENT STAFF</a:t>
            </a:r>
          </a:p>
          <a:p>
            <a:pPr marL="285750" indent="-285750">
              <a:buFont typeface="Arial" panose="020B0604020202020204" pitchFamily="34" charset="0"/>
              <a:buChar char="•"/>
            </a:pPr>
            <a:r>
              <a:rPr lang="en-US" sz="1400" dirty="0"/>
              <a:t>TRADITIONAL &amp; SANTA MARIA STYLE BARBECUES</a:t>
            </a:r>
          </a:p>
          <a:p>
            <a:pPr marL="285750" indent="-285750">
              <a:buFont typeface="Arial" panose="020B0604020202020204" pitchFamily="34" charset="0"/>
              <a:buChar char="•"/>
            </a:pPr>
            <a:r>
              <a:rPr lang="en-US" sz="1400" dirty="0"/>
              <a:t>COVERED OUTDOOR KITCHEN AREA</a:t>
            </a:r>
          </a:p>
          <a:p>
            <a:pPr marL="285750" indent="-285750">
              <a:buFont typeface="Arial" panose="020B0604020202020204" pitchFamily="34" charset="0"/>
              <a:buChar char="•"/>
            </a:pPr>
            <a:r>
              <a:rPr lang="en-US" sz="1400" dirty="0"/>
              <a:t>PRIVATE GARAGES</a:t>
            </a:r>
          </a:p>
          <a:p>
            <a:pPr marL="285750" indent="-285750">
              <a:buFont typeface="Arial" panose="020B0604020202020204" pitchFamily="34" charset="0"/>
              <a:buChar char="•"/>
            </a:pPr>
            <a:r>
              <a:rPr lang="en-US" sz="1400" dirty="0"/>
              <a:t>SHADED OUTDOOR AREAS WITH PICNIC TABLES</a:t>
            </a:r>
          </a:p>
          <a:p>
            <a:pPr marL="285750" indent="-285750">
              <a:buFont typeface="Arial" panose="020B0604020202020204" pitchFamily="34" charset="0"/>
              <a:buChar char="•"/>
            </a:pPr>
            <a:r>
              <a:rPr lang="en-US" sz="1400" dirty="0"/>
              <a:t>DOG PARK WITH SEATING AND PET SPA</a:t>
            </a:r>
          </a:p>
          <a:p>
            <a:pPr marL="285750" indent="-285750">
              <a:buFont typeface="Arial" panose="020B0604020202020204" pitchFamily="34" charset="0"/>
              <a:buChar char="•"/>
            </a:pPr>
            <a:r>
              <a:rPr lang="en-US" sz="1400" dirty="0"/>
              <a:t>GYM, FITNESS CENTER AND EQUIPMENT</a:t>
            </a:r>
          </a:p>
          <a:p>
            <a:pPr marL="285750" indent="-285750">
              <a:buFont typeface="Arial" panose="020B0604020202020204" pitchFamily="34" charset="0"/>
              <a:buChar char="•"/>
            </a:pPr>
            <a:r>
              <a:rPr lang="en-US" sz="1400" dirty="0"/>
              <a:t>FITNESS CLASSES SUCH AS CROSS-FIT, YOGA, SPIN</a:t>
            </a:r>
          </a:p>
          <a:p>
            <a:pPr marL="285750" indent="-285750">
              <a:buFont typeface="Arial" panose="020B0604020202020204" pitchFamily="34" charset="0"/>
              <a:buChar char="•"/>
            </a:pPr>
            <a:r>
              <a:rPr lang="en-US" sz="1400" dirty="0"/>
              <a:t>WALK-IN POOL AREA WITH CABANAS, SPA, AND</a:t>
            </a:r>
          </a:p>
          <a:p>
            <a:pPr marL="285750" indent="-285750">
              <a:buFont typeface="Arial" panose="020B0604020202020204" pitchFamily="34" charset="0"/>
              <a:buChar char="•"/>
            </a:pPr>
            <a:r>
              <a:rPr lang="en-US" sz="1400" dirty="0"/>
              <a:t>SUN DECK WITH LOUNGE CHAIRS</a:t>
            </a:r>
          </a:p>
          <a:p>
            <a:pPr marL="285750" indent="-285750">
              <a:buFont typeface="Arial" panose="020B0604020202020204" pitchFamily="34" charset="0"/>
              <a:buChar char="•"/>
            </a:pPr>
            <a:r>
              <a:rPr lang="en-US" sz="1400" dirty="0"/>
              <a:t>BAG TOSS AND GAMES AREA</a:t>
            </a:r>
          </a:p>
          <a:p>
            <a:pPr marL="285750" indent="-285750">
              <a:buFont typeface="Arial" panose="020B0604020202020204" pitchFamily="34" charset="0"/>
              <a:buChar char="•"/>
            </a:pPr>
            <a:r>
              <a:rPr lang="en-US" sz="1400" dirty="0"/>
              <a:t>PICKLEBALL COURTS</a:t>
            </a:r>
          </a:p>
          <a:p>
            <a:pPr marL="285750" indent="-285750">
              <a:buFont typeface="Arial" panose="020B0604020202020204" pitchFamily="34" charset="0"/>
              <a:buChar char="•"/>
            </a:pPr>
            <a:r>
              <a:rPr lang="en-US" sz="1400" dirty="0"/>
              <a:t>OUTDOOR FIRE PITS AND SEATING</a:t>
            </a:r>
          </a:p>
          <a:p>
            <a:pPr marL="285750" indent="-285750">
              <a:buFont typeface="Arial" panose="020B0604020202020204" pitchFamily="34" charset="0"/>
              <a:buChar char="•"/>
            </a:pPr>
            <a:r>
              <a:rPr lang="en-US" sz="1400" dirty="0"/>
              <a:t>TOT LOT, WITH NATURAL PLAY FOCUSED EQUIPMENT</a:t>
            </a:r>
          </a:p>
          <a:p>
            <a:pPr marL="285750" indent="-285750">
              <a:buFont typeface="Arial" panose="020B0604020202020204" pitchFamily="34" charset="0"/>
              <a:buChar char="•"/>
            </a:pPr>
            <a:r>
              <a:rPr lang="en-US" sz="1400" dirty="0"/>
              <a:t>RUNNING, WALKING PATH, AND FITNESS COURSE</a:t>
            </a:r>
          </a:p>
          <a:p>
            <a:pPr marL="285750" indent="-285750">
              <a:buFont typeface="Arial" panose="020B0604020202020204" pitchFamily="34" charset="0"/>
              <a:buChar char="•"/>
            </a:pPr>
            <a:r>
              <a:rPr lang="en-US" sz="1400" dirty="0"/>
              <a:t>BUSINESS CENTER WITH CO-WORKING</a:t>
            </a:r>
          </a:p>
          <a:p>
            <a:pPr marL="285750" indent="-285750">
              <a:buFont typeface="Arial" panose="020B0604020202020204" pitchFamily="34" charset="0"/>
              <a:buChar char="•"/>
            </a:pPr>
            <a:r>
              <a:rPr lang="en-US" sz="1400" dirty="0"/>
              <a:t>ENVIRONMENT, MEETING &amp; ZOOM ROOMS</a:t>
            </a:r>
          </a:p>
          <a:p>
            <a:pPr marL="285750" indent="-285750">
              <a:buFont typeface="Arial" panose="020B0604020202020204" pitchFamily="34" charset="0"/>
              <a:buChar char="•"/>
            </a:pPr>
            <a:r>
              <a:rPr lang="en-US" sz="1400" dirty="0"/>
              <a:t>MEDITTERANEAN LANDSCAPING AND SHADE TREES</a:t>
            </a:r>
          </a:p>
        </p:txBody>
      </p:sp>
    </p:spTree>
    <p:extLst>
      <p:ext uri="{BB962C8B-B14F-4D97-AF65-F5344CB8AC3E}">
        <p14:creationId xmlns:p14="http://schemas.microsoft.com/office/powerpoint/2010/main" val="477088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DFFE19-7654-DC03-FA52-D05B02960606}"/>
              </a:ext>
            </a:extLst>
          </p:cNvPr>
          <p:cNvSpPr>
            <a:spLocks noGrp="1"/>
          </p:cNvSpPr>
          <p:nvPr>
            <p:ph type="sldNum" sz="quarter" idx="12"/>
          </p:nvPr>
        </p:nvSpPr>
        <p:spPr/>
        <p:txBody>
          <a:bodyPr/>
          <a:lstStyle/>
          <a:p>
            <a:fld id="{C584D909-BD10-A14C-A9ED-665C24124C9F}" type="slidenum">
              <a:rPr lang="en-US" smtClean="0"/>
              <a:t>24</a:t>
            </a:fld>
            <a:endParaRPr lang="en-US"/>
          </a:p>
        </p:txBody>
      </p:sp>
      <p:sp>
        <p:nvSpPr>
          <p:cNvPr id="5" name="Title 1">
            <a:extLst>
              <a:ext uri="{FF2B5EF4-FFF2-40B4-BE49-F238E27FC236}">
                <a16:creationId xmlns:a16="http://schemas.microsoft.com/office/drawing/2014/main" id="{47509B57-2880-2EEB-D70A-16D4358B11E6}"/>
              </a:ext>
            </a:extLst>
          </p:cNvPr>
          <p:cNvSpPr txBox="1">
            <a:spLocks/>
          </p:cNvSpPr>
          <p:nvPr/>
        </p:nvSpPr>
        <p:spPr>
          <a:xfrm>
            <a:off x="838200" y="16524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endParaRPr lang="en-US" b="0" i="0" dirty="0">
              <a:solidFill>
                <a:srgbClr val="222222"/>
              </a:solidFill>
              <a:effectLst/>
              <a:latin typeface="Arial" panose="020B0604020202020204" pitchFamily="34" charset="0"/>
            </a:endParaRPr>
          </a:p>
          <a:p>
            <a:pPr algn="ctr"/>
            <a:r>
              <a:rPr lang="en-US" b="0" i="0" dirty="0">
                <a:solidFill>
                  <a:srgbClr val="222222"/>
                </a:solidFill>
                <a:effectLst/>
                <a:latin typeface="Arial" panose="020B0604020202020204" pitchFamily="34" charset="0"/>
              </a:rPr>
              <a:t>Gated Apartment Village</a:t>
            </a:r>
            <a:endParaRPr lang="en-US" dirty="0"/>
          </a:p>
        </p:txBody>
      </p:sp>
      <p:pic>
        <p:nvPicPr>
          <p:cNvPr id="11" name="Picture 10">
            <a:extLst>
              <a:ext uri="{FF2B5EF4-FFF2-40B4-BE49-F238E27FC236}">
                <a16:creationId xmlns:a16="http://schemas.microsoft.com/office/drawing/2014/main" id="{AB3BB683-83EC-E3A8-1778-E98310BFE35A}"/>
              </a:ext>
            </a:extLst>
          </p:cNvPr>
          <p:cNvPicPr>
            <a:picLocks noChangeAspect="1"/>
          </p:cNvPicPr>
          <p:nvPr/>
        </p:nvPicPr>
        <p:blipFill>
          <a:blip r:embed="rId3"/>
          <a:stretch>
            <a:fillRect/>
          </a:stretch>
        </p:blipFill>
        <p:spPr>
          <a:xfrm>
            <a:off x="1157587" y="1703754"/>
            <a:ext cx="9876826" cy="3978030"/>
          </a:xfrm>
          <a:prstGeom prst="rect">
            <a:avLst/>
          </a:prstGeom>
        </p:spPr>
      </p:pic>
    </p:spTree>
    <p:extLst>
      <p:ext uri="{BB962C8B-B14F-4D97-AF65-F5344CB8AC3E}">
        <p14:creationId xmlns:p14="http://schemas.microsoft.com/office/powerpoint/2010/main" val="228373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DFFE19-7654-DC03-FA52-D05B02960606}"/>
              </a:ext>
            </a:extLst>
          </p:cNvPr>
          <p:cNvSpPr>
            <a:spLocks noGrp="1"/>
          </p:cNvSpPr>
          <p:nvPr>
            <p:ph type="sldNum" sz="quarter" idx="12"/>
          </p:nvPr>
        </p:nvSpPr>
        <p:spPr/>
        <p:txBody>
          <a:bodyPr/>
          <a:lstStyle/>
          <a:p>
            <a:fld id="{C584D909-BD10-A14C-A9ED-665C24124C9F}" type="slidenum">
              <a:rPr lang="en-US" smtClean="0"/>
              <a:t>25</a:t>
            </a:fld>
            <a:endParaRPr lang="en-US"/>
          </a:p>
        </p:txBody>
      </p:sp>
      <p:sp>
        <p:nvSpPr>
          <p:cNvPr id="5" name="Title 1">
            <a:extLst>
              <a:ext uri="{FF2B5EF4-FFF2-40B4-BE49-F238E27FC236}">
                <a16:creationId xmlns:a16="http://schemas.microsoft.com/office/drawing/2014/main" id="{47509B57-2880-2EEB-D70A-16D4358B11E6}"/>
              </a:ext>
            </a:extLst>
          </p:cNvPr>
          <p:cNvSpPr txBox="1">
            <a:spLocks/>
          </p:cNvSpPr>
          <p:nvPr/>
        </p:nvSpPr>
        <p:spPr>
          <a:xfrm>
            <a:off x="838200" y="421822"/>
            <a:ext cx="10515600" cy="1030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b="0" i="0" dirty="0">
                <a:solidFill>
                  <a:srgbClr val="222222"/>
                </a:solidFill>
                <a:effectLst/>
                <a:latin typeface="Arial" panose="020B0604020202020204" pitchFamily="34" charset="0"/>
              </a:rPr>
              <a:t>Richards Ranch Gated Townhomes</a:t>
            </a:r>
            <a:endParaRPr lang="en-US" dirty="0"/>
          </a:p>
        </p:txBody>
      </p:sp>
      <p:pic>
        <p:nvPicPr>
          <p:cNvPr id="4" name="Picture 3">
            <a:extLst>
              <a:ext uri="{FF2B5EF4-FFF2-40B4-BE49-F238E27FC236}">
                <a16:creationId xmlns:a16="http://schemas.microsoft.com/office/drawing/2014/main" id="{6D4A8F3F-2AFD-0D24-0F15-491D8652F636}"/>
              </a:ext>
            </a:extLst>
          </p:cNvPr>
          <p:cNvPicPr>
            <a:picLocks noChangeAspect="1"/>
          </p:cNvPicPr>
          <p:nvPr/>
        </p:nvPicPr>
        <p:blipFill>
          <a:blip r:embed="rId3"/>
          <a:stretch>
            <a:fillRect/>
          </a:stretch>
        </p:blipFill>
        <p:spPr>
          <a:xfrm>
            <a:off x="2125786" y="1452334"/>
            <a:ext cx="8299938" cy="4858500"/>
          </a:xfrm>
          <a:prstGeom prst="rect">
            <a:avLst/>
          </a:prstGeom>
        </p:spPr>
      </p:pic>
    </p:spTree>
    <p:extLst>
      <p:ext uri="{BB962C8B-B14F-4D97-AF65-F5344CB8AC3E}">
        <p14:creationId xmlns:p14="http://schemas.microsoft.com/office/powerpoint/2010/main" val="3529199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C90EC6-FEBB-2C17-5089-C2B41D0B152B}"/>
              </a:ext>
            </a:extLst>
          </p:cNvPr>
          <p:cNvSpPr>
            <a:spLocks noGrp="1"/>
          </p:cNvSpPr>
          <p:nvPr>
            <p:ph type="sldNum" sz="quarter" idx="12"/>
          </p:nvPr>
        </p:nvSpPr>
        <p:spPr/>
        <p:txBody>
          <a:bodyPr/>
          <a:lstStyle/>
          <a:p>
            <a:fld id="{C584D909-BD10-A14C-A9ED-665C24124C9F}" type="slidenum">
              <a:rPr lang="en-US" smtClean="0"/>
              <a:t>26</a:t>
            </a:fld>
            <a:endParaRPr lang="en-US"/>
          </a:p>
        </p:txBody>
      </p:sp>
      <p:sp>
        <p:nvSpPr>
          <p:cNvPr id="11" name="TextBox 10">
            <a:extLst>
              <a:ext uri="{FF2B5EF4-FFF2-40B4-BE49-F238E27FC236}">
                <a16:creationId xmlns:a16="http://schemas.microsoft.com/office/drawing/2014/main" id="{347D6FC4-15BB-B08B-E4C9-AE299432197E}"/>
              </a:ext>
            </a:extLst>
          </p:cNvPr>
          <p:cNvSpPr txBox="1"/>
          <p:nvPr/>
        </p:nvSpPr>
        <p:spPr>
          <a:xfrm>
            <a:off x="547145" y="2151727"/>
            <a:ext cx="2628212"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Townhomes instead of apartments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2 story instead of 3</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Minimize back yard to back yard orientations with greenbelt buffer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Restrict  Dancer Avenue connection </a:t>
            </a:r>
          </a:p>
        </p:txBody>
      </p:sp>
      <p:pic>
        <p:nvPicPr>
          <p:cNvPr id="17" name="Picture 16">
            <a:extLst>
              <a:ext uri="{FF2B5EF4-FFF2-40B4-BE49-F238E27FC236}">
                <a16:creationId xmlns:a16="http://schemas.microsoft.com/office/drawing/2014/main" id="{4ED409BE-A4E4-66FD-5EDA-8E42EBC18E64}"/>
              </a:ext>
            </a:extLst>
          </p:cNvPr>
          <p:cNvPicPr>
            <a:picLocks noChangeAspect="1"/>
          </p:cNvPicPr>
          <p:nvPr/>
        </p:nvPicPr>
        <p:blipFill>
          <a:blip r:embed="rId3"/>
          <a:stretch>
            <a:fillRect/>
          </a:stretch>
        </p:blipFill>
        <p:spPr>
          <a:xfrm>
            <a:off x="3574273" y="1166842"/>
            <a:ext cx="8407776" cy="4988538"/>
          </a:xfrm>
          <a:prstGeom prst="rect">
            <a:avLst/>
          </a:prstGeom>
        </p:spPr>
      </p:pic>
      <p:sp>
        <p:nvSpPr>
          <p:cNvPr id="19" name="TextBox 18">
            <a:extLst>
              <a:ext uri="{FF2B5EF4-FFF2-40B4-BE49-F238E27FC236}">
                <a16:creationId xmlns:a16="http://schemas.microsoft.com/office/drawing/2014/main" id="{66E5D862-BDBE-41BB-34FD-FB8D4E0F9994}"/>
              </a:ext>
            </a:extLst>
          </p:cNvPr>
          <p:cNvSpPr txBox="1"/>
          <p:nvPr/>
        </p:nvSpPr>
        <p:spPr>
          <a:xfrm>
            <a:off x="3040185" y="337527"/>
            <a:ext cx="6111630" cy="461665"/>
          </a:xfrm>
          <a:prstGeom prst="rect">
            <a:avLst/>
          </a:prstGeom>
          <a:noFill/>
        </p:spPr>
        <p:txBody>
          <a:bodyPr wrap="square">
            <a:spAutoFit/>
          </a:bodyPr>
          <a:lstStyle/>
          <a:p>
            <a:pPr algn="ctr"/>
            <a:r>
              <a:rPr lang="en-US" sz="2400" dirty="0">
                <a:solidFill>
                  <a:srgbClr val="222222"/>
                </a:solidFill>
                <a:latin typeface="Arial" panose="020B0604020202020204" pitchFamily="34" charset="0"/>
              </a:rPr>
              <a:t>Incorporated Public Feedback </a:t>
            </a:r>
            <a:endParaRPr lang="en-US" sz="2400" dirty="0"/>
          </a:p>
        </p:txBody>
      </p:sp>
    </p:spTree>
    <p:extLst>
      <p:ext uri="{BB962C8B-B14F-4D97-AF65-F5344CB8AC3E}">
        <p14:creationId xmlns:p14="http://schemas.microsoft.com/office/powerpoint/2010/main" val="528079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2D6C-6B83-34F6-CA4F-1791A01BAA3C}"/>
              </a:ext>
            </a:extLst>
          </p:cNvPr>
          <p:cNvSpPr>
            <a:spLocks noGrp="1"/>
          </p:cNvSpPr>
          <p:nvPr>
            <p:ph type="title"/>
          </p:nvPr>
        </p:nvSpPr>
        <p:spPr/>
        <p:txBody>
          <a:bodyPr/>
          <a:lstStyle/>
          <a:p>
            <a:pPr algn="ctr"/>
            <a:r>
              <a:rPr lang="en-US" dirty="0"/>
              <a:t>Area Improvements</a:t>
            </a:r>
          </a:p>
        </p:txBody>
      </p:sp>
      <p:sp>
        <p:nvSpPr>
          <p:cNvPr id="3" name="Content Placeholder 2">
            <a:extLst>
              <a:ext uri="{FF2B5EF4-FFF2-40B4-BE49-F238E27FC236}">
                <a16:creationId xmlns:a16="http://schemas.microsoft.com/office/drawing/2014/main" id="{3CAFC7A0-2601-A190-1746-DDCFDBEEEE2D}"/>
              </a:ext>
            </a:extLst>
          </p:cNvPr>
          <p:cNvSpPr>
            <a:spLocks noGrp="1"/>
          </p:cNvSpPr>
          <p:nvPr>
            <p:ph sz="half" idx="1"/>
          </p:nvPr>
        </p:nvSpPr>
        <p:spPr>
          <a:xfrm>
            <a:off x="1227992" y="1606163"/>
            <a:ext cx="9736015" cy="5115312"/>
          </a:xfrm>
        </p:spPr>
        <p:txBody>
          <a:bodyPr>
            <a:normAutofit/>
          </a:bodyPr>
          <a:lstStyle/>
          <a:p>
            <a:pPr>
              <a:buFont typeface="+mj-lt"/>
              <a:buAutoNum type="arabicPeriod"/>
            </a:pPr>
            <a:r>
              <a:rPr lang="en-US" sz="1600" b="1" dirty="0">
                <a:solidFill>
                  <a:srgbClr val="374151"/>
                </a:solidFill>
                <a:latin typeface="Söhne"/>
              </a:rPr>
              <a:t>Hummel and UVP intersection:  </a:t>
            </a:r>
            <a:r>
              <a:rPr lang="en-US" sz="1600" dirty="0">
                <a:solidFill>
                  <a:srgbClr val="374151"/>
                </a:solidFill>
                <a:latin typeface="Söhne"/>
              </a:rPr>
              <a:t>The </a:t>
            </a:r>
            <a:r>
              <a:rPr lang="en-US" sz="1600" b="0" i="0" dirty="0">
                <a:solidFill>
                  <a:srgbClr val="374151"/>
                </a:solidFill>
                <a:effectLst/>
                <a:latin typeface="Söhne"/>
              </a:rPr>
              <a:t>development will install a signal at the problematic intersection which was scheduled for installation by the county. Richards Ranch will complete UVP on all sides for its property, with four lanes.</a:t>
            </a:r>
          </a:p>
          <a:p>
            <a:pPr>
              <a:buFont typeface="+mj-lt"/>
              <a:buAutoNum type="arabicPeriod"/>
            </a:pPr>
            <a:r>
              <a:rPr lang="en-US" sz="1600" b="1" dirty="0">
                <a:solidFill>
                  <a:srgbClr val="374151"/>
                </a:solidFill>
                <a:latin typeface="Söhne"/>
              </a:rPr>
              <a:t>Vehicle Miles Traveled (VMT):  </a:t>
            </a:r>
            <a:r>
              <a:rPr lang="en-US" sz="1600" dirty="0">
                <a:solidFill>
                  <a:srgbClr val="374151"/>
                </a:solidFill>
                <a:latin typeface="Söhne"/>
              </a:rPr>
              <a:t>In </a:t>
            </a:r>
            <a:r>
              <a:rPr lang="en-US" sz="1600" b="0" i="0" dirty="0">
                <a:solidFill>
                  <a:srgbClr val="374151"/>
                </a:solidFill>
                <a:effectLst/>
                <a:latin typeface="Söhne"/>
              </a:rPr>
              <a:t>California, reducing VMT is crucial for decreasing greenhouse gases (GHG) and traffic. Richards Ranch's mixed-use planning prioritizes walking, biking and bus stops and reduces the need for longer trips, thereby improving VMT.</a:t>
            </a:r>
          </a:p>
          <a:p>
            <a:pPr>
              <a:buFont typeface="+mj-lt"/>
              <a:buAutoNum type="arabicPeriod"/>
            </a:pPr>
            <a:r>
              <a:rPr lang="en-US" sz="1600" b="1" dirty="0">
                <a:solidFill>
                  <a:srgbClr val="374151"/>
                </a:solidFill>
                <a:latin typeface="Söhne"/>
              </a:rPr>
              <a:t>Supplemental Water:   </a:t>
            </a:r>
            <a:r>
              <a:rPr lang="en-US" sz="1600" dirty="0">
                <a:solidFill>
                  <a:srgbClr val="374151"/>
                </a:solidFill>
                <a:latin typeface="Söhne"/>
              </a:rPr>
              <a:t>Santa Maria will provide supplemental water allocation for the site, without affecting Orcutt residents water costs.</a:t>
            </a:r>
          </a:p>
          <a:p>
            <a:pPr>
              <a:buFont typeface="+mj-lt"/>
              <a:buAutoNum type="arabicPeriod"/>
            </a:pPr>
            <a:r>
              <a:rPr lang="en-US" sz="1600" b="1" dirty="0">
                <a:solidFill>
                  <a:srgbClr val="374151"/>
                </a:solidFill>
                <a:latin typeface="Söhne"/>
              </a:rPr>
              <a:t>Airport Land Use Plan (ALUP): </a:t>
            </a:r>
            <a:r>
              <a:rPr lang="en-US" sz="1600" dirty="0">
                <a:solidFill>
                  <a:srgbClr val="374151"/>
                </a:solidFill>
                <a:latin typeface="Söhne"/>
              </a:rPr>
              <a:t>The site design meets all safety and zoning requirements, including Caltrans, FAA, and Airport Land Use regulations. The 2022 Airport Land Use zoning, adopted this year, predicts Santa Maria airport use currently and for the next 20 years.</a:t>
            </a:r>
            <a:endParaRPr lang="en-US" sz="1600" b="0" i="0" dirty="0">
              <a:solidFill>
                <a:srgbClr val="374151"/>
              </a:solidFill>
              <a:effectLst/>
              <a:latin typeface="Söhne"/>
            </a:endParaRPr>
          </a:p>
          <a:p>
            <a:pPr algn="l">
              <a:buFont typeface="+mj-lt"/>
              <a:buAutoNum type="arabicPeriod"/>
            </a:pPr>
            <a:r>
              <a:rPr lang="en-US" sz="1600" b="1" i="0" dirty="0">
                <a:solidFill>
                  <a:srgbClr val="374151"/>
                </a:solidFill>
                <a:effectLst/>
                <a:latin typeface="Söhne"/>
              </a:rPr>
              <a:t>Tax Exchange:  </a:t>
            </a:r>
            <a:r>
              <a:rPr lang="en-US" sz="1600" b="0" i="0" dirty="0">
                <a:solidFill>
                  <a:srgbClr val="374151"/>
                </a:solidFill>
                <a:effectLst/>
                <a:latin typeface="Söhne"/>
              </a:rPr>
              <a:t>The annexation will include a tax exchange agreement, directing a portion of the property's taxes to Orcutt. This </a:t>
            </a:r>
            <a:r>
              <a:rPr lang="en-US" sz="1600" dirty="0">
                <a:solidFill>
                  <a:srgbClr val="374151"/>
                </a:solidFill>
                <a:latin typeface="Söhne"/>
              </a:rPr>
              <a:t>will fund important services, including fire department, despite the property being in Santa Maria. Currently, the undeveloped property provides little tax support to the community.</a:t>
            </a:r>
          </a:p>
          <a:p>
            <a:pPr algn="l">
              <a:buFont typeface="+mj-lt"/>
              <a:buAutoNum type="arabicPeriod"/>
            </a:pPr>
            <a:endParaRPr lang="en-US" sz="1600" b="0" i="0" dirty="0">
              <a:solidFill>
                <a:srgbClr val="374151"/>
              </a:solidFill>
              <a:effectLst/>
              <a:latin typeface="Söhne"/>
            </a:endParaRPr>
          </a:p>
          <a:p>
            <a:pPr algn="l">
              <a:buFont typeface="+mj-lt"/>
              <a:buAutoNum type="arabicPeriod"/>
            </a:pPr>
            <a:endParaRPr lang="en-US" sz="1600" b="0" i="0" dirty="0">
              <a:solidFill>
                <a:srgbClr val="374151"/>
              </a:solidFill>
              <a:effectLst/>
              <a:latin typeface="Söhne"/>
            </a:endParaRPr>
          </a:p>
        </p:txBody>
      </p:sp>
      <p:sp>
        <p:nvSpPr>
          <p:cNvPr id="5" name="Slide Number Placeholder 4">
            <a:extLst>
              <a:ext uri="{FF2B5EF4-FFF2-40B4-BE49-F238E27FC236}">
                <a16:creationId xmlns:a16="http://schemas.microsoft.com/office/drawing/2014/main" id="{94995B3F-A2AC-CB4C-9046-D9F407464516}"/>
              </a:ext>
            </a:extLst>
          </p:cNvPr>
          <p:cNvSpPr>
            <a:spLocks noGrp="1"/>
          </p:cNvSpPr>
          <p:nvPr>
            <p:ph type="sldNum" sz="quarter" idx="12"/>
          </p:nvPr>
        </p:nvSpPr>
        <p:spPr/>
        <p:txBody>
          <a:bodyPr/>
          <a:lstStyle/>
          <a:p>
            <a:fld id="{C584D909-BD10-A14C-A9ED-665C24124C9F}" type="slidenum">
              <a:rPr lang="en-US" smtClean="0"/>
              <a:t>27</a:t>
            </a:fld>
            <a:endParaRPr lang="en-US"/>
          </a:p>
        </p:txBody>
      </p:sp>
    </p:spTree>
    <p:extLst>
      <p:ext uri="{BB962C8B-B14F-4D97-AF65-F5344CB8AC3E}">
        <p14:creationId xmlns:p14="http://schemas.microsoft.com/office/powerpoint/2010/main" val="2127463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C6EF-97FB-778D-857B-1C65597ECA83}"/>
              </a:ext>
            </a:extLst>
          </p:cNvPr>
          <p:cNvSpPr>
            <a:spLocks noGrp="1"/>
          </p:cNvSpPr>
          <p:nvPr>
            <p:ph type="ctrTitle"/>
          </p:nvPr>
        </p:nvSpPr>
        <p:spPr>
          <a:xfrm>
            <a:off x="1524000" y="1122363"/>
            <a:ext cx="9144000" cy="477837"/>
          </a:xfrm>
        </p:spPr>
        <p:txBody>
          <a:bodyPr>
            <a:normAutofit/>
          </a:bodyPr>
          <a:lstStyle/>
          <a:p>
            <a:r>
              <a:rPr lang="en-US" sz="2800" b="1" dirty="0"/>
              <a:t>Orcutt Annexations to the City of Santa Maria </a:t>
            </a:r>
          </a:p>
        </p:txBody>
      </p:sp>
      <p:sp>
        <p:nvSpPr>
          <p:cNvPr id="3" name="Subtitle 2">
            <a:extLst>
              <a:ext uri="{FF2B5EF4-FFF2-40B4-BE49-F238E27FC236}">
                <a16:creationId xmlns:a16="http://schemas.microsoft.com/office/drawing/2014/main" id="{AA470B5C-B77B-D9E4-18AB-80262B559C3E}"/>
              </a:ext>
            </a:extLst>
          </p:cNvPr>
          <p:cNvSpPr>
            <a:spLocks noGrp="1"/>
          </p:cNvSpPr>
          <p:nvPr>
            <p:ph type="subTitle" idx="1"/>
          </p:nvPr>
        </p:nvSpPr>
        <p:spPr>
          <a:xfrm>
            <a:off x="1524000" y="2000816"/>
            <a:ext cx="9144000" cy="3621386"/>
          </a:xfrm>
        </p:spPr>
        <p:txBody>
          <a:bodyPr>
            <a:normAutofit/>
          </a:bodyPr>
          <a:lstStyle/>
          <a:p>
            <a:r>
              <a:rPr lang="en-US" dirty="0"/>
              <a:t>Over the last 25 years,</a:t>
            </a:r>
          </a:p>
          <a:p>
            <a:r>
              <a:rPr lang="en-US" dirty="0"/>
              <a:t> there have been three applicant-initiated annexations to the city </a:t>
            </a:r>
          </a:p>
          <a:p>
            <a:endParaRPr lang="en-US" dirty="0"/>
          </a:p>
          <a:p>
            <a:r>
              <a:rPr lang="en-US" dirty="0"/>
              <a:t>Club House Estates </a:t>
            </a:r>
          </a:p>
          <a:p>
            <a:endParaRPr lang="en-US" dirty="0"/>
          </a:p>
          <a:p>
            <a:r>
              <a:rPr lang="en-US" dirty="0"/>
              <a:t>Foxenwood </a:t>
            </a:r>
          </a:p>
          <a:p>
            <a:endParaRPr lang="en-US" dirty="0"/>
          </a:p>
          <a:p>
            <a:r>
              <a:rPr lang="en-US" dirty="0"/>
              <a:t>Key Site 25 </a:t>
            </a:r>
          </a:p>
          <a:p>
            <a:endParaRPr lang="en-US" dirty="0"/>
          </a:p>
        </p:txBody>
      </p:sp>
      <p:sp>
        <p:nvSpPr>
          <p:cNvPr id="4" name="Slide Number Placeholder 3">
            <a:extLst>
              <a:ext uri="{FF2B5EF4-FFF2-40B4-BE49-F238E27FC236}">
                <a16:creationId xmlns:a16="http://schemas.microsoft.com/office/drawing/2014/main" id="{35B7E55D-D162-638B-23AE-7C3C1B301078}"/>
              </a:ext>
            </a:extLst>
          </p:cNvPr>
          <p:cNvSpPr>
            <a:spLocks noGrp="1"/>
          </p:cNvSpPr>
          <p:nvPr>
            <p:ph type="sldNum" sz="quarter" idx="12"/>
          </p:nvPr>
        </p:nvSpPr>
        <p:spPr/>
        <p:txBody>
          <a:bodyPr/>
          <a:lstStyle/>
          <a:p>
            <a:fld id="{C584D909-BD10-A14C-A9ED-665C24124C9F}" type="slidenum">
              <a:rPr lang="en-US" smtClean="0"/>
              <a:pPr/>
              <a:t>28</a:t>
            </a:fld>
            <a:endParaRPr lang="en-US"/>
          </a:p>
        </p:txBody>
      </p:sp>
    </p:spTree>
    <p:extLst>
      <p:ext uri="{BB962C8B-B14F-4D97-AF65-F5344CB8AC3E}">
        <p14:creationId xmlns:p14="http://schemas.microsoft.com/office/powerpoint/2010/main" val="962716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4928-64EB-DF7D-730A-7B5B20E8969A}"/>
              </a:ext>
            </a:extLst>
          </p:cNvPr>
          <p:cNvSpPr>
            <a:spLocks noGrp="1"/>
          </p:cNvSpPr>
          <p:nvPr>
            <p:ph type="title"/>
          </p:nvPr>
        </p:nvSpPr>
        <p:spPr/>
        <p:txBody>
          <a:bodyPr>
            <a:normAutofit fontScale="90000"/>
          </a:bodyPr>
          <a:lstStyle/>
          <a:p>
            <a:r>
              <a:rPr lang="en-US" dirty="0"/>
              <a:t>City of Santa Maria Sphere of Influence</a:t>
            </a:r>
            <a:br>
              <a:rPr lang="en-US" dirty="0"/>
            </a:br>
            <a:r>
              <a:rPr lang="en-US" dirty="0"/>
              <a:t>1977.  Update in 2012</a:t>
            </a:r>
          </a:p>
        </p:txBody>
      </p:sp>
      <p:sp>
        <p:nvSpPr>
          <p:cNvPr id="4" name="Text Placeholder 3">
            <a:extLst>
              <a:ext uri="{FF2B5EF4-FFF2-40B4-BE49-F238E27FC236}">
                <a16:creationId xmlns:a16="http://schemas.microsoft.com/office/drawing/2014/main" id="{D78FFBD1-B1C3-F863-933B-8BBB3F926B5A}"/>
              </a:ext>
            </a:extLst>
          </p:cNvPr>
          <p:cNvSpPr>
            <a:spLocks noGrp="1"/>
          </p:cNvSpPr>
          <p:nvPr>
            <p:ph type="body" sz="half" idx="2"/>
          </p:nvPr>
        </p:nvSpPr>
        <p:spPr>
          <a:xfrm>
            <a:off x="839788" y="2057400"/>
            <a:ext cx="4456489" cy="966457"/>
          </a:xfrm>
        </p:spPr>
        <p:txBody>
          <a:bodyPr>
            <a:normAutofit lnSpcReduction="10000"/>
          </a:bodyPr>
          <a:lstStyle/>
          <a:p>
            <a:r>
              <a:rPr lang="en-US" dirty="0"/>
              <a:t>The City of Santa Maria </a:t>
            </a:r>
          </a:p>
          <a:p>
            <a:r>
              <a:rPr lang="en-US" dirty="0"/>
              <a:t>Sphere of Influence   </a:t>
            </a:r>
          </a:p>
          <a:p>
            <a:r>
              <a:rPr lang="en-US" dirty="0"/>
              <a:t>includes most of unincorporated Orcutt</a:t>
            </a:r>
          </a:p>
        </p:txBody>
      </p:sp>
      <p:sp>
        <p:nvSpPr>
          <p:cNvPr id="5" name="Slide Number Placeholder 4">
            <a:extLst>
              <a:ext uri="{FF2B5EF4-FFF2-40B4-BE49-F238E27FC236}">
                <a16:creationId xmlns:a16="http://schemas.microsoft.com/office/drawing/2014/main" id="{7B842959-F2F6-4732-5FEE-716293421F85}"/>
              </a:ext>
            </a:extLst>
          </p:cNvPr>
          <p:cNvSpPr>
            <a:spLocks noGrp="1"/>
          </p:cNvSpPr>
          <p:nvPr>
            <p:ph type="sldNum" sz="quarter" idx="12"/>
          </p:nvPr>
        </p:nvSpPr>
        <p:spPr/>
        <p:txBody>
          <a:bodyPr/>
          <a:lstStyle/>
          <a:p>
            <a:fld id="{C584D909-BD10-A14C-A9ED-665C24124C9F}" type="slidenum">
              <a:rPr lang="en-US" smtClean="0"/>
              <a:t>3</a:t>
            </a:fld>
            <a:endParaRPr lang="en-US"/>
          </a:p>
        </p:txBody>
      </p:sp>
      <p:graphicFrame>
        <p:nvGraphicFramePr>
          <p:cNvPr id="6" name="Object 5">
            <a:extLst>
              <a:ext uri="{FF2B5EF4-FFF2-40B4-BE49-F238E27FC236}">
                <a16:creationId xmlns:a16="http://schemas.microsoft.com/office/drawing/2014/main" id="{D30A9D30-4C39-DFB7-B482-E368CBA5530A}"/>
              </a:ext>
            </a:extLst>
          </p:cNvPr>
          <p:cNvGraphicFramePr>
            <a:graphicFrameLocks noChangeAspect="1"/>
          </p:cNvGraphicFramePr>
          <p:nvPr>
            <p:extLst>
              <p:ext uri="{D42A27DB-BD31-4B8C-83A1-F6EECF244321}">
                <p14:modId xmlns:p14="http://schemas.microsoft.com/office/powerpoint/2010/main" val="3766469684"/>
              </p:ext>
            </p:extLst>
          </p:nvPr>
        </p:nvGraphicFramePr>
        <p:xfrm>
          <a:off x="6616987" y="170245"/>
          <a:ext cx="4385959" cy="6730791"/>
        </p:xfrm>
        <a:graphic>
          <a:graphicData uri="http://schemas.openxmlformats.org/presentationml/2006/ole">
            <mc:AlternateContent xmlns:mc="http://schemas.openxmlformats.org/markup-compatibility/2006">
              <mc:Choice xmlns:v="urn:schemas-microsoft-com:vml" Requires="v">
                <p:oleObj name="Acrobat Document" r:id="rId2" imgW="7372065" imgH="11315700" progId="AcroExch.Document.DC">
                  <p:embed/>
                </p:oleObj>
              </mc:Choice>
              <mc:Fallback>
                <p:oleObj name="Acrobat Document" r:id="rId2" imgW="7372065" imgH="11315700" progId="AcroExch.Document.DC">
                  <p:embed/>
                  <p:pic>
                    <p:nvPicPr>
                      <p:cNvPr id="6" name="Object 5">
                        <a:extLst>
                          <a:ext uri="{FF2B5EF4-FFF2-40B4-BE49-F238E27FC236}">
                            <a16:creationId xmlns:a16="http://schemas.microsoft.com/office/drawing/2014/main" id="{D30A9D30-4C39-DFB7-B482-E368CBA5530A}"/>
                          </a:ext>
                        </a:extLst>
                      </p:cNvPr>
                      <p:cNvPicPr/>
                      <p:nvPr/>
                    </p:nvPicPr>
                    <p:blipFill>
                      <a:blip r:embed="rId3"/>
                      <a:stretch>
                        <a:fillRect/>
                      </a:stretch>
                    </p:blipFill>
                    <p:spPr>
                      <a:xfrm>
                        <a:off x="6616987" y="170245"/>
                        <a:ext cx="4385959" cy="6730791"/>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CE69651F-4DB0-1971-87F8-DE9630ADC434}"/>
              </a:ext>
            </a:extLst>
          </p:cNvPr>
          <p:cNvPicPr>
            <a:picLocks noChangeAspect="1"/>
          </p:cNvPicPr>
          <p:nvPr/>
        </p:nvPicPr>
        <p:blipFill>
          <a:blip r:embed="rId4"/>
          <a:stretch>
            <a:fillRect/>
          </a:stretch>
        </p:blipFill>
        <p:spPr>
          <a:xfrm>
            <a:off x="751438" y="3428190"/>
            <a:ext cx="4941271" cy="2928160"/>
          </a:xfrm>
          <a:prstGeom prst="rect">
            <a:avLst/>
          </a:prstGeom>
        </p:spPr>
      </p:pic>
    </p:spTree>
    <p:extLst>
      <p:ext uri="{BB962C8B-B14F-4D97-AF65-F5344CB8AC3E}">
        <p14:creationId xmlns:p14="http://schemas.microsoft.com/office/powerpoint/2010/main" val="3163719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5E56-B19F-A9FA-09CD-420137680635}"/>
              </a:ext>
            </a:extLst>
          </p:cNvPr>
          <p:cNvSpPr>
            <a:spLocks noGrp="1"/>
          </p:cNvSpPr>
          <p:nvPr>
            <p:ph type="title"/>
          </p:nvPr>
        </p:nvSpPr>
        <p:spPr/>
        <p:txBody>
          <a:bodyPr/>
          <a:lstStyle/>
          <a:p>
            <a:r>
              <a:rPr lang="en-US" dirty="0"/>
              <a:t>Golden State Water Company</a:t>
            </a:r>
          </a:p>
        </p:txBody>
      </p:sp>
      <p:pic>
        <p:nvPicPr>
          <p:cNvPr id="7" name="Picture Placeholder 6">
            <a:extLst>
              <a:ext uri="{FF2B5EF4-FFF2-40B4-BE49-F238E27FC236}">
                <a16:creationId xmlns:a16="http://schemas.microsoft.com/office/drawing/2014/main" id="{80EBC48A-78E4-9BA6-3EC7-E944BB02560E}"/>
              </a:ext>
            </a:extLst>
          </p:cNvPr>
          <p:cNvPicPr>
            <a:picLocks noGrp="1" noChangeAspect="1"/>
          </p:cNvPicPr>
          <p:nvPr>
            <p:ph type="pic" idx="1"/>
          </p:nvPr>
        </p:nvPicPr>
        <p:blipFill rotWithShape="1">
          <a:blip r:embed="rId2"/>
          <a:srcRect l="8401" r="8401"/>
          <a:stretch/>
        </p:blipFill>
        <p:spPr>
          <a:xfrm>
            <a:off x="4843604" y="987425"/>
            <a:ext cx="6511784" cy="5141764"/>
          </a:xfrm>
        </p:spPr>
      </p:pic>
      <p:sp>
        <p:nvSpPr>
          <p:cNvPr id="4" name="Text Placeholder 3">
            <a:extLst>
              <a:ext uri="{FF2B5EF4-FFF2-40B4-BE49-F238E27FC236}">
                <a16:creationId xmlns:a16="http://schemas.microsoft.com/office/drawing/2014/main" id="{64CDEA31-77F6-F927-BA2A-0642BAEACDDF}"/>
              </a:ext>
            </a:extLst>
          </p:cNvPr>
          <p:cNvSpPr>
            <a:spLocks noGrp="1"/>
          </p:cNvSpPr>
          <p:nvPr>
            <p:ph type="body" sz="half" idx="2"/>
          </p:nvPr>
        </p:nvSpPr>
        <p:spPr/>
        <p:txBody>
          <a:bodyPr/>
          <a:lstStyle/>
          <a:p>
            <a:r>
              <a:rPr lang="en-US" dirty="0"/>
              <a:t>The Richards property is within the Golden State Water Company service area.</a:t>
            </a:r>
          </a:p>
        </p:txBody>
      </p:sp>
      <p:sp>
        <p:nvSpPr>
          <p:cNvPr id="5" name="Slide Number Placeholder 4">
            <a:extLst>
              <a:ext uri="{FF2B5EF4-FFF2-40B4-BE49-F238E27FC236}">
                <a16:creationId xmlns:a16="http://schemas.microsoft.com/office/drawing/2014/main" id="{4704BFD9-C917-0820-68EC-E3CAE3D12D13}"/>
              </a:ext>
            </a:extLst>
          </p:cNvPr>
          <p:cNvSpPr>
            <a:spLocks noGrp="1"/>
          </p:cNvSpPr>
          <p:nvPr>
            <p:ph type="sldNum" sz="quarter" idx="12"/>
          </p:nvPr>
        </p:nvSpPr>
        <p:spPr/>
        <p:txBody>
          <a:bodyPr/>
          <a:lstStyle/>
          <a:p>
            <a:fld id="{C584D909-BD10-A14C-A9ED-665C24124C9F}" type="slidenum">
              <a:rPr lang="en-US" smtClean="0"/>
              <a:t>4</a:t>
            </a:fld>
            <a:endParaRPr lang="en-US"/>
          </a:p>
        </p:txBody>
      </p:sp>
      <p:pic>
        <p:nvPicPr>
          <p:cNvPr id="9" name="Picture 8">
            <a:extLst>
              <a:ext uri="{FF2B5EF4-FFF2-40B4-BE49-F238E27FC236}">
                <a16:creationId xmlns:a16="http://schemas.microsoft.com/office/drawing/2014/main" id="{4BD6AF81-A8D9-FDB9-A7D9-5A77B5263123}"/>
              </a:ext>
            </a:extLst>
          </p:cNvPr>
          <p:cNvPicPr>
            <a:picLocks noChangeAspect="1"/>
          </p:cNvPicPr>
          <p:nvPr/>
        </p:nvPicPr>
        <p:blipFill>
          <a:blip r:embed="rId3"/>
          <a:stretch>
            <a:fillRect/>
          </a:stretch>
        </p:blipFill>
        <p:spPr>
          <a:xfrm>
            <a:off x="1004927" y="3573831"/>
            <a:ext cx="2463399" cy="1960124"/>
          </a:xfrm>
          <a:prstGeom prst="rect">
            <a:avLst/>
          </a:prstGeom>
        </p:spPr>
      </p:pic>
    </p:spTree>
    <p:extLst>
      <p:ext uri="{BB962C8B-B14F-4D97-AF65-F5344CB8AC3E}">
        <p14:creationId xmlns:p14="http://schemas.microsoft.com/office/powerpoint/2010/main" val="1388710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517B-4419-071C-5841-A7E17760F639}"/>
              </a:ext>
            </a:extLst>
          </p:cNvPr>
          <p:cNvSpPr>
            <a:spLocks noGrp="1"/>
          </p:cNvSpPr>
          <p:nvPr>
            <p:ph type="title"/>
          </p:nvPr>
        </p:nvSpPr>
        <p:spPr/>
        <p:txBody>
          <a:bodyPr/>
          <a:lstStyle/>
          <a:p>
            <a:r>
              <a:rPr lang="en-US" dirty="0"/>
              <a:t>Laguna County Sanitation District</a:t>
            </a:r>
          </a:p>
        </p:txBody>
      </p:sp>
      <p:pic>
        <p:nvPicPr>
          <p:cNvPr id="9" name="Content Placeholder 8">
            <a:extLst>
              <a:ext uri="{FF2B5EF4-FFF2-40B4-BE49-F238E27FC236}">
                <a16:creationId xmlns:a16="http://schemas.microsoft.com/office/drawing/2014/main" id="{A856E27D-501F-C26C-AF4C-747B024FE3D8}"/>
              </a:ext>
            </a:extLst>
          </p:cNvPr>
          <p:cNvPicPr>
            <a:picLocks noGrp="1" noChangeAspect="1"/>
          </p:cNvPicPr>
          <p:nvPr>
            <p:ph idx="1"/>
          </p:nvPr>
        </p:nvPicPr>
        <p:blipFill>
          <a:blip r:embed="rId2"/>
          <a:stretch>
            <a:fillRect/>
          </a:stretch>
        </p:blipFill>
        <p:spPr>
          <a:xfrm>
            <a:off x="4540714" y="989012"/>
            <a:ext cx="6991455" cy="4599363"/>
          </a:xfrm>
        </p:spPr>
      </p:pic>
      <p:sp>
        <p:nvSpPr>
          <p:cNvPr id="4" name="Text Placeholder 3">
            <a:extLst>
              <a:ext uri="{FF2B5EF4-FFF2-40B4-BE49-F238E27FC236}">
                <a16:creationId xmlns:a16="http://schemas.microsoft.com/office/drawing/2014/main" id="{1D973982-542C-7D81-A3FF-392980A42850}"/>
              </a:ext>
            </a:extLst>
          </p:cNvPr>
          <p:cNvSpPr>
            <a:spLocks noGrp="1"/>
          </p:cNvSpPr>
          <p:nvPr>
            <p:ph type="body" sz="half" idx="2"/>
          </p:nvPr>
        </p:nvSpPr>
        <p:spPr/>
        <p:txBody>
          <a:bodyPr/>
          <a:lstStyle/>
          <a:p>
            <a:r>
              <a:rPr lang="en-US" dirty="0"/>
              <a:t>The Richards property is located within the Laguna County Sanitation District service area.</a:t>
            </a:r>
          </a:p>
        </p:txBody>
      </p:sp>
      <p:sp>
        <p:nvSpPr>
          <p:cNvPr id="5" name="Slide Number Placeholder 4">
            <a:extLst>
              <a:ext uri="{FF2B5EF4-FFF2-40B4-BE49-F238E27FC236}">
                <a16:creationId xmlns:a16="http://schemas.microsoft.com/office/drawing/2014/main" id="{A6F07B75-44A6-1538-D3AC-ECBD602777D6}"/>
              </a:ext>
            </a:extLst>
          </p:cNvPr>
          <p:cNvSpPr>
            <a:spLocks noGrp="1"/>
          </p:cNvSpPr>
          <p:nvPr>
            <p:ph type="sldNum" sz="quarter" idx="12"/>
          </p:nvPr>
        </p:nvSpPr>
        <p:spPr/>
        <p:txBody>
          <a:bodyPr/>
          <a:lstStyle/>
          <a:p>
            <a:fld id="{C584D909-BD10-A14C-A9ED-665C24124C9F}" type="slidenum">
              <a:rPr lang="en-US" smtClean="0"/>
              <a:t>5</a:t>
            </a:fld>
            <a:endParaRPr lang="en-US"/>
          </a:p>
        </p:txBody>
      </p:sp>
      <p:pic>
        <p:nvPicPr>
          <p:cNvPr id="11" name="Picture 10">
            <a:extLst>
              <a:ext uri="{FF2B5EF4-FFF2-40B4-BE49-F238E27FC236}">
                <a16:creationId xmlns:a16="http://schemas.microsoft.com/office/drawing/2014/main" id="{33172A71-98F4-F2F1-84DF-7D680C01FAA9}"/>
              </a:ext>
            </a:extLst>
          </p:cNvPr>
          <p:cNvPicPr>
            <a:picLocks noChangeAspect="1"/>
          </p:cNvPicPr>
          <p:nvPr/>
        </p:nvPicPr>
        <p:blipFill>
          <a:blip r:embed="rId3"/>
          <a:stretch>
            <a:fillRect/>
          </a:stretch>
        </p:blipFill>
        <p:spPr>
          <a:xfrm>
            <a:off x="1811109" y="3283823"/>
            <a:ext cx="2587076" cy="2427051"/>
          </a:xfrm>
          <a:prstGeom prst="rect">
            <a:avLst/>
          </a:prstGeom>
        </p:spPr>
      </p:pic>
    </p:spTree>
    <p:extLst>
      <p:ext uri="{BB962C8B-B14F-4D97-AF65-F5344CB8AC3E}">
        <p14:creationId xmlns:p14="http://schemas.microsoft.com/office/powerpoint/2010/main" val="3842918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31F6-BA79-8793-5F6B-B815E6CAE92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D1C3F2B-DBB5-7C42-1958-554476BBEA54}"/>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4ED8ECA-45FC-CDD4-BD21-C0EC2E8A57E1}"/>
              </a:ext>
            </a:extLst>
          </p:cNvPr>
          <p:cNvSpPr>
            <a:spLocks noGrp="1"/>
          </p:cNvSpPr>
          <p:nvPr>
            <p:ph type="body" sz="half" idx="2"/>
          </p:nvPr>
        </p:nvSpPr>
        <p:spPr/>
        <p:txBody>
          <a:bodyPr/>
          <a:lstStyle/>
          <a:p>
            <a:endParaRPr lang="en-US" dirty="0"/>
          </a:p>
        </p:txBody>
      </p:sp>
      <p:sp>
        <p:nvSpPr>
          <p:cNvPr id="5" name="Slide Number Placeholder 4">
            <a:extLst>
              <a:ext uri="{FF2B5EF4-FFF2-40B4-BE49-F238E27FC236}">
                <a16:creationId xmlns:a16="http://schemas.microsoft.com/office/drawing/2014/main" id="{C66344E0-FA1C-48DF-36CF-1EA381367245}"/>
              </a:ext>
            </a:extLst>
          </p:cNvPr>
          <p:cNvSpPr>
            <a:spLocks noGrp="1"/>
          </p:cNvSpPr>
          <p:nvPr>
            <p:ph type="sldNum" sz="quarter" idx="12"/>
          </p:nvPr>
        </p:nvSpPr>
        <p:spPr/>
        <p:txBody>
          <a:bodyPr/>
          <a:lstStyle/>
          <a:p>
            <a:fld id="{C584D909-BD10-A14C-A9ED-665C24124C9F}" type="slidenum">
              <a:rPr lang="en-US" smtClean="0"/>
              <a:t>6</a:t>
            </a:fld>
            <a:endParaRPr lang="en-US"/>
          </a:p>
        </p:txBody>
      </p:sp>
      <p:pic>
        <p:nvPicPr>
          <p:cNvPr id="7" name="Picture 6">
            <a:extLst>
              <a:ext uri="{FF2B5EF4-FFF2-40B4-BE49-F238E27FC236}">
                <a16:creationId xmlns:a16="http://schemas.microsoft.com/office/drawing/2014/main" id="{216CCB22-6238-9A7E-26B9-203EDD767497}"/>
              </a:ext>
            </a:extLst>
          </p:cNvPr>
          <p:cNvPicPr>
            <a:picLocks noChangeAspect="1"/>
          </p:cNvPicPr>
          <p:nvPr/>
        </p:nvPicPr>
        <p:blipFill>
          <a:blip r:embed="rId2"/>
          <a:stretch>
            <a:fillRect/>
          </a:stretch>
        </p:blipFill>
        <p:spPr>
          <a:xfrm>
            <a:off x="1956390" y="615797"/>
            <a:ext cx="7899991" cy="5907951"/>
          </a:xfrm>
          <a:prstGeom prst="rect">
            <a:avLst/>
          </a:prstGeom>
        </p:spPr>
      </p:pic>
    </p:spTree>
    <p:extLst>
      <p:ext uri="{BB962C8B-B14F-4D97-AF65-F5344CB8AC3E}">
        <p14:creationId xmlns:p14="http://schemas.microsoft.com/office/powerpoint/2010/main" val="3417774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49A90-C5D2-BB1F-DF7D-673704ECC31B}"/>
              </a:ext>
            </a:extLst>
          </p:cNvPr>
          <p:cNvSpPr>
            <a:spLocks noGrp="1"/>
          </p:cNvSpPr>
          <p:nvPr>
            <p:ph type="title"/>
          </p:nvPr>
        </p:nvSpPr>
        <p:spPr/>
        <p:txBody>
          <a:bodyPr/>
          <a:lstStyle/>
          <a:p>
            <a:endParaRPr lang="en-US" dirty="0"/>
          </a:p>
        </p:txBody>
      </p:sp>
      <p:graphicFrame>
        <p:nvGraphicFramePr>
          <p:cNvPr id="5" name="Content Placeholder 4">
            <a:extLst>
              <a:ext uri="{FF2B5EF4-FFF2-40B4-BE49-F238E27FC236}">
                <a16:creationId xmlns:a16="http://schemas.microsoft.com/office/drawing/2014/main" id="{EC0D7371-0721-2778-E11F-209BE12CC0E1}"/>
              </a:ext>
            </a:extLst>
          </p:cNvPr>
          <p:cNvGraphicFramePr>
            <a:graphicFrameLocks noGrp="1"/>
          </p:cNvGraphicFramePr>
          <p:nvPr>
            <p:ph idx="1"/>
            <p:extLst>
              <p:ext uri="{D42A27DB-BD31-4B8C-83A1-F6EECF244321}">
                <p14:modId xmlns:p14="http://schemas.microsoft.com/office/powerpoint/2010/main" val="4032623556"/>
              </p:ext>
            </p:extLst>
          </p:nvPr>
        </p:nvGraphicFramePr>
        <p:xfrm>
          <a:off x="1935127" y="584791"/>
          <a:ext cx="7846825" cy="5183914"/>
        </p:xfrm>
        <a:graphic>
          <a:graphicData uri="http://schemas.openxmlformats.org/drawingml/2006/table">
            <a:tbl>
              <a:tblPr firstRow="1" firstCol="1" bandRow="1">
                <a:tableStyleId>{5C22544A-7EE6-4342-B048-85BDC9FD1C3A}</a:tableStyleId>
              </a:tblPr>
              <a:tblGrid>
                <a:gridCol w="2615339">
                  <a:extLst>
                    <a:ext uri="{9D8B030D-6E8A-4147-A177-3AD203B41FA5}">
                      <a16:colId xmlns:a16="http://schemas.microsoft.com/office/drawing/2014/main" val="1575950585"/>
                    </a:ext>
                  </a:extLst>
                </a:gridCol>
                <a:gridCol w="2615339">
                  <a:extLst>
                    <a:ext uri="{9D8B030D-6E8A-4147-A177-3AD203B41FA5}">
                      <a16:colId xmlns:a16="http://schemas.microsoft.com/office/drawing/2014/main" val="741699917"/>
                    </a:ext>
                  </a:extLst>
                </a:gridCol>
                <a:gridCol w="2616147">
                  <a:extLst>
                    <a:ext uri="{9D8B030D-6E8A-4147-A177-3AD203B41FA5}">
                      <a16:colId xmlns:a16="http://schemas.microsoft.com/office/drawing/2014/main" val="52640998"/>
                    </a:ext>
                  </a:extLst>
                </a:gridCol>
              </a:tblGrid>
              <a:tr h="818707">
                <a:tc gridSpan="3">
                  <a:txBody>
                    <a:bodyPr/>
                    <a:lstStyle/>
                    <a:p>
                      <a:pPr marL="0" marR="0" algn="ctr">
                        <a:lnSpc>
                          <a:spcPct val="107000"/>
                        </a:lnSpc>
                        <a:spcBef>
                          <a:spcPts val="0"/>
                        </a:spcBef>
                        <a:spcAft>
                          <a:spcPts val="0"/>
                        </a:spcAft>
                      </a:pPr>
                      <a:r>
                        <a:rPr lang="en-US" sz="1600" dirty="0">
                          <a:effectLst/>
                        </a:rPr>
                        <a:t>Richard Ranch Planning Area</a:t>
                      </a:r>
                      <a:endParaRPr lang="en-US" sz="1100" dirty="0">
                        <a:effectLst/>
                      </a:endParaRPr>
                    </a:p>
                    <a:p>
                      <a:pPr marL="0" marR="0" algn="ctr">
                        <a:lnSpc>
                          <a:spcPct val="107000"/>
                        </a:lnSpc>
                        <a:spcBef>
                          <a:spcPts val="0"/>
                        </a:spcBef>
                        <a:spcAft>
                          <a:spcPts val="0"/>
                        </a:spcAft>
                      </a:pPr>
                      <a:r>
                        <a:rPr lang="en-US" sz="1600" dirty="0">
                          <a:effectLst/>
                        </a:rPr>
                        <a:t>Annexation </a:t>
                      </a:r>
                      <a:endParaRPr lang="en-US" sz="1100" dirty="0">
                        <a:effectLst/>
                      </a:endParaRPr>
                    </a:p>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6225090"/>
                  </a:ext>
                </a:extLst>
              </a:tr>
              <a:tr h="729354">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County of Santa Barbara</a:t>
                      </a:r>
                    </a:p>
                    <a:p>
                      <a:pPr marL="0" marR="0" algn="ctr">
                        <a:lnSpc>
                          <a:spcPct val="107000"/>
                        </a:lnSpc>
                        <a:spcBef>
                          <a:spcPts val="0"/>
                        </a:spcBef>
                        <a:spcAft>
                          <a:spcPts val="0"/>
                        </a:spcAft>
                      </a:pPr>
                      <a:r>
                        <a:rPr lang="en-US" sz="1100">
                          <a:effectLst/>
                        </a:rPr>
                        <a:t>Orcutt Area</a:t>
                      </a:r>
                    </a:p>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b="1" dirty="0">
                          <a:effectLst/>
                        </a:rPr>
                        <a:t>City of Santa Maria </a:t>
                      </a:r>
                    </a:p>
                    <a:p>
                      <a:pPr marL="0" marR="0" algn="ctr">
                        <a:lnSpc>
                          <a:spcPct val="107000"/>
                        </a:lnSpc>
                        <a:spcBef>
                          <a:spcPts val="0"/>
                        </a:spcBef>
                        <a:spcAft>
                          <a:spcPts val="0"/>
                        </a:spcAft>
                      </a:pPr>
                      <a:r>
                        <a:rPr lang="en-US" sz="1100" b="1" dirty="0">
                          <a:effectLst/>
                        </a:rPr>
                        <a:t>Annexation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7735137"/>
                  </a:ext>
                </a:extLst>
              </a:tr>
              <a:tr h="482597">
                <a:tc>
                  <a:txBody>
                    <a:bodyPr/>
                    <a:lstStyle/>
                    <a:p>
                      <a:pPr marL="0" marR="0">
                        <a:lnSpc>
                          <a:spcPct val="107000"/>
                        </a:lnSpc>
                        <a:spcBef>
                          <a:spcPts val="0"/>
                        </a:spcBef>
                        <a:spcAft>
                          <a:spcPts val="0"/>
                        </a:spcAft>
                      </a:pPr>
                      <a:r>
                        <a:rPr lang="en-US" sz="1100">
                          <a:effectLst/>
                        </a:rPr>
                        <a:t>Water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Golden State Water Company </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Golden State Water Company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8694417"/>
                  </a:ext>
                </a:extLst>
              </a:tr>
              <a:tr h="482597">
                <a:tc>
                  <a:txBody>
                    <a:bodyPr/>
                    <a:lstStyle/>
                    <a:p>
                      <a:pPr marL="0" marR="0">
                        <a:lnSpc>
                          <a:spcPct val="107000"/>
                        </a:lnSpc>
                        <a:spcBef>
                          <a:spcPts val="0"/>
                        </a:spcBef>
                        <a:spcAft>
                          <a:spcPts val="0"/>
                        </a:spcAft>
                      </a:pPr>
                      <a:r>
                        <a:rPr lang="en-US" sz="1100">
                          <a:effectLst/>
                        </a:rPr>
                        <a:t>Wastewater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Laguna County Sanitation District</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Laguna County Sanitation District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919152"/>
                  </a:ext>
                </a:extLst>
              </a:tr>
              <a:tr h="729354">
                <a:tc>
                  <a:txBody>
                    <a:bodyPr/>
                    <a:lstStyle/>
                    <a:p>
                      <a:pPr marL="0" marR="0">
                        <a:lnSpc>
                          <a:spcPct val="107000"/>
                        </a:lnSpc>
                        <a:spcBef>
                          <a:spcPts val="0"/>
                        </a:spcBef>
                        <a:spcAft>
                          <a:spcPts val="0"/>
                        </a:spcAft>
                      </a:pPr>
                      <a:r>
                        <a:rPr lang="en-US" sz="1100">
                          <a:effectLst/>
                        </a:rPr>
                        <a:t>Service Area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CSA 5 Annexation </a:t>
                      </a:r>
                    </a:p>
                    <a:p>
                      <a:pPr marL="0" marR="0">
                        <a:lnSpc>
                          <a:spcPct val="107000"/>
                        </a:lnSpc>
                        <a:spcBef>
                          <a:spcPts val="0"/>
                        </a:spcBef>
                        <a:spcAft>
                          <a:spcPts val="0"/>
                        </a:spcAft>
                      </a:pPr>
                      <a:r>
                        <a:rPr lang="en-US" sz="1100">
                          <a:effectLst/>
                        </a:rPr>
                        <a:t>(Lighting, Landscaping etc.)</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dirty="0">
                          <a:effectLst/>
                        </a:rPr>
                        <a:t>City of Santa Maria </a:t>
                      </a:r>
                    </a:p>
                    <a:p>
                      <a:pPr marL="0" marR="0">
                        <a:lnSpc>
                          <a:spcPct val="107000"/>
                        </a:lnSpc>
                        <a:spcBef>
                          <a:spcPts val="0"/>
                        </a:spcBef>
                        <a:spcAft>
                          <a:spcPts val="0"/>
                        </a:spcAft>
                      </a:pPr>
                      <a:r>
                        <a:rPr lang="en-US" sz="1100" b="1" dirty="0">
                          <a:effectLst/>
                        </a:rPr>
                        <a:t>(Lighting, Landscaping etc.)</a:t>
                      </a:r>
                    </a:p>
                    <a:p>
                      <a:pPr marL="0" marR="0">
                        <a:lnSpc>
                          <a:spcPct val="107000"/>
                        </a:lnSpc>
                        <a:spcBef>
                          <a:spcPts val="0"/>
                        </a:spcBef>
                        <a:spcAft>
                          <a:spcPts val="0"/>
                        </a:spcAft>
                      </a:pPr>
                      <a:r>
                        <a:rPr lang="en-US" sz="1100" b="1" dirty="0">
                          <a:effectLst/>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1958254"/>
                  </a:ext>
                </a:extLst>
              </a:tr>
              <a:tr h="729354">
                <a:tc>
                  <a:txBody>
                    <a:bodyPr/>
                    <a:lstStyle/>
                    <a:p>
                      <a:pPr marL="0" marR="0">
                        <a:lnSpc>
                          <a:spcPct val="107000"/>
                        </a:lnSpc>
                        <a:spcBef>
                          <a:spcPts val="0"/>
                        </a:spcBef>
                        <a:spcAft>
                          <a:spcPts val="0"/>
                        </a:spcAft>
                      </a:pPr>
                      <a:r>
                        <a:rPr lang="en-US" sz="1100">
                          <a:effectLst/>
                        </a:rPr>
                        <a:t>Fire District </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County Fire District </a:t>
                      </a:r>
                    </a:p>
                    <a:p>
                      <a:pPr marL="0" marR="0">
                        <a:lnSpc>
                          <a:spcPct val="107000"/>
                        </a:lnSpc>
                        <a:spcBef>
                          <a:spcPts val="0"/>
                        </a:spcBef>
                        <a:spcAft>
                          <a:spcPts val="0"/>
                        </a:spcAft>
                      </a:pPr>
                      <a:r>
                        <a:rPr lang="en-US" sz="1100">
                          <a:effectLst/>
                        </a:rPr>
                        <a:t>(Mutual Aid Agreement)</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dirty="0">
                          <a:effectLst/>
                        </a:rPr>
                        <a:t>City of Santa Maria </a:t>
                      </a:r>
                    </a:p>
                    <a:p>
                      <a:pPr marL="0" marR="0">
                        <a:lnSpc>
                          <a:spcPct val="107000"/>
                        </a:lnSpc>
                        <a:spcBef>
                          <a:spcPts val="0"/>
                        </a:spcBef>
                        <a:spcAft>
                          <a:spcPts val="0"/>
                        </a:spcAft>
                      </a:pPr>
                      <a:r>
                        <a:rPr lang="en-US" sz="1100" b="1" dirty="0">
                          <a:effectLst/>
                        </a:rPr>
                        <a:t>(Mutual Aid Agreement)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0342336"/>
                  </a:ext>
                </a:extLst>
              </a:tr>
              <a:tr h="729354">
                <a:tc>
                  <a:txBody>
                    <a:bodyPr/>
                    <a:lstStyle/>
                    <a:p>
                      <a:pPr marL="0" marR="0">
                        <a:lnSpc>
                          <a:spcPct val="107000"/>
                        </a:lnSpc>
                        <a:spcBef>
                          <a:spcPts val="0"/>
                        </a:spcBef>
                        <a:spcAft>
                          <a:spcPts val="0"/>
                        </a:spcAft>
                      </a:pPr>
                      <a:r>
                        <a:rPr lang="en-US" sz="1100">
                          <a:effectLst/>
                        </a:rPr>
                        <a:t>Law Enforcement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County Sheriff District </a:t>
                      </a:r>
                    </a:p>
                    <a:p>
                      <a:pPr marL="0" marR="0">
                        <a:lnSpc>
                          <a:spcPct val="107000"/>
                        </a:lnSpc>
                        <a:spcBef>
                          <a:spcPts val="0"/>
                        </a:spcBef>
                        <a:spcAft>
                          <a:spcPts val="0"/>
                        </a:spcAft>
                      </a:pPr>
                      <a:r>
                        <a:rPr lang="en-US" sz="1100">
                          <a:effectLst/>
                        </a:rPr>
                        <a:t>(Mutual Aid Agreement)</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dirty="0">
                          <a:effectLst/>
                        </a:rPr>
                        <a:t>City of Santa Maria </a:t>
                      </a:r>
                    </a:p>
                    <a:p>
                      <a:pPr marL="0" marR="0">
                        <a:lnSpc>
                          <a:spcPct val="107000"/>
                        </a:lnSpc>
                        <a:spcBef>
                          <a:spcPts val="0"/>
                        </a:spcBef>
                        <a:spcAft>
                          <a:spcPts val="0"/>
                        </a:spcAft>
                      </a:pPr>
                      <a:r>
                        <a:rPr lang="en-US" sz="1100" b="1" dirty="0">
                          <a:effectLst/>
                        </a:rPr>
                        <a:t>(Mutual Aid Agreement)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8201261"/>
                  </a:ext>
                </a:extLst>
              </a:tr>
              <a:tr h="482597">
                <a:tc>
                  <a:txBody>
                    <a:bodyPr/>
                    <a:lstStyle/>
                    <a:p>
                      <a:pPr marL="0" marR="0">
                        <a:lnSpc>
                          <a:spcPct val="107000"/>
                        </a:lnSpc>
                        <a:spcBef>
                          <a:spcPts val="0"/>
                        </a:spcBef>
                        <a:spcAft>
                          <a:spcPts val="0"/>
                        </a:spcAft>
                      </a:pPr>
                      <a:r>
                        <a:rPr lang="en-US" sz="1100">
                          <a:effectLst/>
                        </a:rPr>
                        <a:t>Roads </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County Public Works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dirty="0">
                          <a:effectLst/>
                        </a:rPr>
                        <a:t>City of Santa Maria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3059826"/>
                  </a:ext>
                </a:extLst>
              </a:tr>
            </a:tbl>
          </a:graphicData>
        </a:graphic>
      </p:graphicFrame>
      <p:sp>
        <p:nvSpPr>
          <p:cNvPr id="4" name="Slide Number Placeholder 3">
            <a:extLst>
              <a:ext uri="{FF2B5EF4-FFF2-40B4-BE49-F238E27FC236}">
                <a16:creationId xmlns:a16="http://schemas.microsoft.com/office/drawing/2014/main" id="{96CC3C71-1FD4-7F63-CD41-961D8F6AEF35}"/>
              </a:ext>
            </a:extLst>
          </p:cNvPr>
          <p:cNvSpPr>
            <a:spLocks noGrp="1"/>
          </p:cNvSpPr>
          <p:nvPr>
            <p:ph type="sldNum" sz="quarter" idx="12"/>
          </p:nvPr>
        </p:nvSpPr>
        <p:spPr/>
        <p:txBody>
          <a:bodyPr/>
          <a:lstStyle/>
          <a:p>
            <a:fld id="{C584D909-BD10-A14C-A9ED-665C24124C9F}" type="slidenum">
              <a:rPr lang="en-US" smtClean="0"/>
              <a:t>7</a:t>
            </a:fld>
            <a:endParaRPr lang="en-US"/>
          </a:p>
        </p:txBody>
      </p:sp>
    </p:spTree>
    <p:extLst>
      <p:ext uri="{BB962C8B-B14F-4D97-AF65-F5344CB8AC3E}">
        <p14:creationId xmlns:p14="http://schemas.microsoft.com/office/powerpoint/2010/main" val="355641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ABAA-1883-EE0F-5E0C-203594345EF6}"/>
              </a:ext>
            </a:extLst>
          </p:cNvPr>
          <p:cNvSpPr>
            <a:spLocks noGrp="1"/>
          </p:cNvSpPr>
          <p:nvPr>
            <p:ph type="title"/>
          </p:nvPr>
        </p:nvSpPr>
        <p:spPr>
          <a:xfrm>
            <a:off x="839787" y="461727"/>
            <a:ext cx="5742081" cy="525698"/>
          </a:xfrm>
        </p:spPr>
        <p:txBody>
          <a:bodyPr>
            <a:normAutofit fontScale="90000"/>
          </a:bodyPr>
          <a:lstStyle/>
          <a:p>
            <a:r>
              <a:rPr lang="en-US" dirty="0"/>
              <a:t>Orcutt Community Plan 1997 </a:t>
            </a:r>
          </a:p>
        </p:txBody>
      </p:sp>
      <p:sp>
        <p:nvSpPr>
          <p:cNvPr id="3" name="Content Placeholder 2">
            <a:extLst>
              <a:ext uri="{FF2B5EF4-FFF2-40B4-BE49-F238E27FC236}">
                <a16:creationId xmlns:a16="http://schemas.microsoft.com/office/drawing/2014/main" id="{54E1C7D9-E6D2-A84D-C6A9-68EE9227B614}"/>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78CC183-3732-7B88-714A-B521AE5DB7A6}"/>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5A3FD6F2-178F-003E-298C-3B99B2F1615E}"/>
              </a:ext>
            </a:extLst>
          </p:cNvPr>
          <p:cNvSpPr>
            <a:spLocks noGrp="1"/>
          </p:cNvSpPr>
          <p:nvPr>
            <p:ph type="sldNum" sz="quarter" idx="12"/>
          </p:nvPr>
        </p:nvSpPr>
        <p:spPr/>
        <p:txBody>
          <a:bodyPr/>
          <a:lstStyle/>
          <a:p>
            <a:fld id="{C584D909-BD10-A14C-A9ED-665C24124C9F}" type="slidenum">
              <a:rPr lang="en-US" smtClean="0"/>
              <a:t>8</a:t>
            </a:fld>
            <a:endParaRPr lang="en-US"/>
          </a:p>
        </p:txBody>
      </p:sp>
      <p:pic>
        <p:nvPicPr>
          <p:cNvPr id="7" name="Picture 6">
            <a:extLst>
              <a:ext uri="{FF2B5EF4-FFF2-40B4-BE49-F238E27FC236}">
                <a16:creationId xmlns:a16="http://schemas.microsoft.com/office/drawing/2014/main" id="{0FCD919D-C544-419C-E3BD-C898C9DA580B}"/>
              </a:ext>
            </a:extLst>
          </p:cNvPr>
          <p:cNvPicPr>
            <a:picLocks noChangeAspect="1"/>
          </p:cNvPicPr>
          <p:nvPr/>
        </p:nvPicPr>
        <p:blipFill>
          <a:blip r:embed="rId2"/>
          <a:stretch>
            <a:fillRect/>
          </a:stretch>
        </p:blipFill>
        <p:spPr>
          <a:xfrm>
            <a:off x="1815560" y="1153767"/>
            <a:ext cx="8166640" cy="5385145"/>
          </a:xfrm>
          <a:prstGeom prst="rect">
            <a:avLst/>
          </a:prstGeom>
        </p:spPr>
      </p:pic>
    </p:spTree>
    <p:extLst>
      <p:ext uri="{BB962C8B-B14F-4D97-AF65-F5344CB8AC3E}">
        <p14:creationId xmlns:p14="http://schemas.microsoft.com/office/powerpoint/2010/main" val="1735304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FAFF-F478-34BC-C9BB-3A9FAAC9928F}"/>
              </a:ext>
            </a:extLst>
          </p:cNvPr>
          <p:cNvSpPr>
            <a:spLocks noGrp="1"/>
          </p:cNvSpPr>
          <p:nvPr>
            <p:ph type="title"/>
          </p:nvPr>
        </p:nvSpPr>
        <p:spPr/>
        <p:txBody>
          <a:bodyPr>
            <a:normAutofit/>
          </a:bodyPr>
          <a:lstStyle/>
          <a:p>
            <a:r>
              <a:rPr lang="en-US" sz="3600" dirty="0"/>
              <a:t>1997 Orcutt Community Plan</a:t>
            </a:r>
            <a:br>
              <a:rPr lang="en-US" sz="3600" dirty="0"/>
            </a:br>
            <a:r>
              <a:rPr lang="en-US" sz="3600" dirty="0"/>
              <a:t>Water Policy WAT-O-2</a:t>
            </a:r>
          </a:p>
        </p:txBody>
      </p:sp>
      <p:pic>
        <p:nvPicPr>
          <p:cNvPr id="6" name="Content Placeholder 5">
            <a:extLst>
              <a:ext uri="{FF2B5EF4-FFF2-40B4-BE49-F238E27FC236}">
                <a16:creationId xmlns:a16="http://schemas.microsoft.com/office/drawing/2014/main" id="{C232014C-227B-BC55-FE24-8F7AE9B1EEE4}"/>
              </a:ext>
            </a:extLst>
          </p:cNvPr>
          <p:cNvPicPr>
            <a:picLocks noGrp="1" noChangeAspect="1"/>
          </p:cNvPicPr>
          <p:nvPr>
            <p:ph idx="1"/>
          </p:nvPr>
        </p:nvPicPr>
        <p:blipFill>
          <a:blip r:embed="rId2"/>
          <a:stretch>
            <a:fillRect/>
          </a:stretch>
        </p:blipFill>
        <p:spPr>
          <a:xfrm>
            <a:off x="2624943" y="1610511"/>
            <a:ext cx="6771992" cy="2413008"/>
          </a:xfrm>
        </p:spPr>
      </p:pic>
      <p:sp>
        <p:nvSpPr>
          <p:cNvPr id="4" name="Slide Number Placeholder 3">
            <a:extLst>
              <a:ext uri="{FF2B5EF4-FFF2-40B4-BE49-F238E27FC236}">
                <a16:creationId xmlns:a16="http://schemas.microsoft.com/office/drawing/2014/main" id="{7CE1A8B0-31AF-3A49-E549-57DC0DA552FD}"/>
              </a:ext>
            </a:extLst>
          </p:cNvPr>
          <p:cNvSpPr>
            <a:spLocks noGrp="1"/>
          </p:cNvSpPr>
          <p:nvPr>
            <p:ph type="sldNum" sz="quarter" idx="12"/>
          </p:nvPr>
        </p:nvSpPr>
        <p:spPr/>
        <p:txBody>
          <a:bodyPr/>
          <a:lstStyle/>
          <a:p>
            <a:fld id="{C584D909-BD10-A14C-A9ED-665C24124C9F}" type="slidenum">
              <a:rPr lang="en-US" smtClean="0"/>
              <a:t>9</a:t>
            </a:fld>
            <a:endParaRPr lang="en-US"/>
          </a:p>
        </p:txBody>
      </p:sp>
      <p:pic>
        <p:nvPicPr>
          <p:cNvPr id="8" name="Picture 7">
            <a:extLst>
              <a:ext uri="{FF2B5EF4-FFF2-40B4-BE49-F238E27FC236}">
                <a16:creationId xmlns:a16="http://schemas.microsoft.com/office/drawing/2014/main" id="{80B9CDDB-C3AF-432B-9DE2-0BA211CDDBEE}"/>
              </a:ext>
            </a:extLst>
          </p:cNvPr>
          <p:cNvPicPr>
            <a:picLocks noChangeAspect="1"/>
          </p:cNvPicPr>
          <p:nvPr/>
        </p:nvPicPr>
        <p:blipFill>
          <a:blip r:embed="rId3"/>
          <a:stretch>
            <a:fillRect/>
          </a:stretch>
        </p:blipFill>
        <p:spPr>
          <a:xfrm>
            <a:off x="4052282" y="4023519"/>
            <a:ext cx="7289361" cy="1505411"/>
          </a:xfrm>
          <a:prstGeom prst="rect">
            <a:avLst/>
          </a:prstGeom>
        </p:spPr>
      </p:pic>
    </p:spTree>
    <p:extLst>
      <p:ext uri="{BB962C8B-B14F-4D97-AF65-F5344CB8AC3E}">
        <p14:creationId xmlns:p14="http://schemas.microsoft.com/office/powerpoint/2010/main" val="2914741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UPC-0100-Sales-PPT-IR-VW3" id="{9F4A81DA-0396-2741-B424-0F93AD9E53B3}" vid="{29A76E15-E628-174D-AB60-17D1145270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D4D0ADD05D7B4B8F3931965126AF5C" ma:contentTypeVersion="9" ma:contentTypeDescription="Create a new document." ma:contentTypeScope="" ma:versionID="d8d730ccd81823ad5bdc395a2fb9e541">
  <xsd:schema xmlns:xsd="http://www.w3.org/2001/XMLSchema" xmlns:xs="http://www.w3.org/2001/XMLSchema" xmlns:p="http://schemas.microsoft.com/office/2006/metadata/properties" xmlns:ns2="7eabe65b-812b-4075-a997-e581561b0963" targetNamespace="http://schemas.microsoft.com/office/2006/metadata/properties" ma:root="true" ma:fieldsID="072a5172113628a8050eb7549104dc82" ns2:_="">
    <xsd:import namespace="7eabe65b-812b-4075-a997-e581561b09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abe65b-812b-4075-a997-e581561b09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5B0F43-C9F6-47DD-BF00-C9C5F62BB618}">
  <ds:schemaRefs>
    <ds:schemaRef ds:uri="http://purl.org/dc/elements/1.1/"/>
    <ds:schemaRef ds:uri="http://schemas.microsoft.com/office/2006/metadata/properties"/>
    <ds:schemaRef ds:uri="7eabe65b-812b-4075-a997-e581561b096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80E39A9-9FB8-4B3E-9BFF-8CF3764FFDCC}">
  <ds:schemaRefs>
    <ds:schemaRef ds:uri="7eabe65b-812b-4075-a997-e581561b09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41351BC-3CE1-4DF6-B8A4-36EFEFCC7D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17356</TotalTime>
  <Words>1226</Words>
  <Application>Microsoft Office PowerPoint</Application>
  <PresentationFormat>Widescreen</PresentationFormat>
  <Paragraphs>250</Paragraphs>
  <Slides>28</Slides>
  <Notes>11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Arial</vt:lpstr>
      <vt:lpstr>Calibri</vt:lpstr>
      <vt:lpstr>Gotham Bold</vt:lpstr>
      <vt:lpstr>Helvetica Light</vt:lpstr>
      <vt:lpstr>Söhne</vt:lpstr>
      <vt:lpstr>Office Theme</vt:lpstr>
      <vt:lpstr>Acrobat Document</vt:lpstr>
      <vt:lpstr>PowerPoint Presentation</vt:lpstr>
      <vt:lpstr>General Plan Studies Map – 1963</vt:lpstr>
      <vt:lpstr>City of Santa Maria Sphere of Influence 1977.  Update in 2012</vt:lpstr>
      <vt:lpstr>Golden State Water Company</vt:lpstr>
      <vt:lpstr>Laguna County Sanitation District</vt:lpstr>
      <vt:lpstr>PowerPoint Presentation</vt:lpstr>
      <vt:lpstr>PowerPoint Presentation</vt:lpstr>
      <vt:lpstr>Orcutt Community Plan 1997 </vt:lpstr>
      <vt:lpstr>1997 Orcutt Community Plan Water Policy WAT-O-2</vt:lpstr>
      <vt:lpstr>Lack of Local Commercial Sites</vt:lpstr>
      <vt:lpstr>Mixed Use By Design</vt:lpstr>
      <vt:lpstr>Santa Maria Airport Land Use Plan 2023</vt:lpstr>
      <vt:lpstr>The California Housing Crises  Updated Housing Element </vt:lpstr>
      <vt:lpstr>Q&amp;A</vt:lpstr>
      <vt:lpstr>Proposed   Richards Ranch Project </vt:lpstr>
      <vt:lpstr>1997  Orcutt Community Plan Key Site 26 </vt:lpstr>
      <vt:lpstr>1986  Richards Specific Plan</vt:lpstr>
      <vt:lpstr>PowerPoint Presentation</vt:lpstr>
      <vt:lpstr>Richards Ranch</vt:lpstr>
      <vt:lpstr>Neighborhood Commercial</vt:lpstr>
      <vt:lpstr>PowerPoint Presentation</vt:lpstr>
      <vt:lpstr>PowerPoint Presentation</vt:lpstr>
      <vt:lpstr>PowerPoint Presentation</vt:lpstr>
      <vt:lpstr>PowerPoint Presentation</vt:lpstr>
      <vt:lpstr>PowerPoint Presentation</vt:lpstr>
      <vt:lpstr>PowerPoint Presentation</vt:lpstr>
      <vt:lpstr>Area Improvements</vt:lpstr>
      <vt:lpstr>Orcutt Annexations to the City of Santa Maria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Yunjoo Park</dc:creator>
  <cp:lastModifiedBy>Laurie Tamura</cp:lastModifiedBy>
  <cp:revision>30</cp:revision>
  <cp:lastPrinted>2023-03-01T01:34:30Z</cp:lastPrinted>
  <dcterms:created xsi:type="dcterms:W3CDTF">2021-09-17T22:26:40Z</dcterms:created>
  <dcterms:modified xsi:type="dcterms:W3CDTF">2023-03-01T22:58:23Z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0x01010011D4D0ADD05D7B4B8F3931965126AF5C</vt:lpwstr>
  </property>
</Properties>
</file>