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79" r:id="rId4"/>
  </p:sldMasterIdLst>
  <p:notesMasterIdLst>
    <p:notesMasterId r:id="rId15"/>
  </p:notesMasterIdLst>
  <p:handoutMasterIdLst>
    <p:handoutMasterId r:id="rId16"/>
  </p:handoutMasterIdLst>
  <p:sldIdLst>
    <p:sldId id="378" r:id="rId5"/>
    <p:sldId id="276" r:id="rId6"/>
    <p:sldId id="452" r:id="rId7"/>
    <p:sldId id="453" r:id="rId8"/>
    <p:sldId id="365" r:id="rId9"/>
    <p:sldId id="392" r:id="rId10"/>
    <p:sldId id="455" r:id="rId11"/>
    <p:sldId id="456" r:id="rId12"/>
    <p:sldId id="457" r:id="rId13"/>
    <p:sldId id="283" r:id="rId1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77" userDrawn="1">
          <p15:clr>
            <a:srgbClr val="A4A3A4"/>
          </p15:clr>
        </p15:guide>
        <p15:guide id="2" pos="225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ily Creel" initials="EC" lastIdx="12" clrIdx="0"/>
  <p:cmAuthor id="2" name="Jaimie Jones" initials="JMJ" lastIdx="2" clrIdx="1"/>
  <p:cmAuthor id="3" name="Scott, Shawna" initials="SS" lastIdx="1" clrIdx="2">
    <p:extLst>
      <p:ext uri="{19B8F6BF-5375-455C-9EA6-DF929625EA0E}">
        <p15:presenceInfo xmlns:p15="http://schemas.microsoft.com/office/powerpoint/2012/main" userId="S::sscott@slocity.org::73d55062-b7ce-4e95-9086-c3c0c699f5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FF"/>
    <a:srgbClr val="CBCED8"/>
    <a:srgbClr val="3333FF"/>
    <a:srgbClr val="777777"/>
    <a:srgbClr val="000000"/>
    <a:srgbClr val="F58A38"/>
    <a:srgbClr val="DE791C"/>
    <a:srgbClr val="FFFF00"/>
    <a:srgbClr val="03AD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72738" autoAdjust="0"/>
  </p:normalViewPr>
  <p:slideViewPr>
    <p:cSldViewPr snapToGrid="0">
      <p:cViewPr varScale="1">
        <p:scale>
          <a:sx n="59" d="100"/>
          <a:sy n="59" d="100"/>
        </p:scale>
        <p:origin x="90" y="18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660" y="72"/>
      </p:cViewPr>
      <p:guideLst>
        <p:guide orient="horz" pos="2977"/>
        <p:guide pos="225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05348" cy="472567"/>
          </a:xfrm>
          <a:prstGeom prst="rect">
            <a:avLst/>
          </a:prstGeom>
        </p:spPr>
        <p:txBody>
          <a:bodyPr vert="horz" lIns="94947" tIns="47474" rIns="94947" bIns="4747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59181" y="0"/>
            <a:ext cx="3105348" cy="472567"/>
          </a:xfrm>
          <a:prstGeom prst="rect">
            <a:avLst/>
          </a:prstGeom>
        </p:spPr>
        <p:txBody>
          <a:bodyPr vert="horz" lIns="94947" tIns="47474" rIns="94947" bIns="47474" rtlCol="0"/>
          <a:lstStyle>
            <a:lvl1pPr algn="r">
              <a:defRPr sz="1200"/>
            </a:lvl1pPr>
          </a:lstStyle>
          <a:p>
            <a:fld id="{DA028EAB-D723-0D48-B637-564574385EDB}" type="datetimeFigureOut">
              <a:rPr lang="en-US" smtClean="0"/>
              <a:pPr/>
              <a:t>2/8/2023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77133"/>
            <a:ext cx="3105348" cy="472567"/>
          </a:xfrm>
          <a:prstGeom prst="rect">
            <a:avLst/>
          </a:prstGeom>
        </p:spPr>
        <p:txBody>
          <a:bodyPr vert="horz" lIns="94947" tIns="47474" rIns="94947" bIns="4747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59181" y="8977133"/>
            <a:ext cx="3105348" cy="472567"/>
          </a:xfrm>
          <a:prstGeom prst="rect">
            <a:avLst/>
          </a:prstGeom>
        </p:spPr>
        <p:txBody>
          <a:bodyPr vert="horz" lIns="94947" tIns="47474" rIns="94947" bIns="47474" rtlCol="0" anchor="b"/>
          <a:lstStyle>
            <a:lvl1pPr algn="r">
              <a:defRPr sz="1200"/>
            </a:lvl1pPr>
          </a:lstStyle>
          <a:p>
            <a:fld id="{C0558B30-57E9-ED45-9A19-91D5A2F8B9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9530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05348" cy="472567"/>
          </a:xfrm>
          <a:prstGeom prst="rect">
            <a:avLst/>
          </a:prstGeom>
        </p:spPr>
        <p:txBody>
          <a:bodyPr vert="horz" lIns="94947" tIns="47474" rIns="94947" bIns="4747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59596" y="0"/>
            <a:ext cx="3105348" cy="472567"/>
          </a:xfrm>
          <a:prstGeom prst="rect">
            <a:avLst/>
          </a:prstGeom>
        </p:spPr>
        <p:txBody>
          <a:bodyPr vert="horz" lIns="94947" tIns="47474" rIns="94947" bIns="47474" rtlCol="0"/>
          <a:lstStyle>
            <a:lvl1pPr algn="r">
              <a:defRPr sz="1200"/>
            </a:lvl1pPr>
          </a:lstStyle>
          <a:p>
            <a:fld id="{DFEF0A2B-08D9-9B4F-9BD7-B13A4A09CDF1}" type="datetimeFigureOut">
              <a:rPr lang="en-US" smtClean="0"/>
              <a:pPr/>
              <a:t>2/8/2023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3388" y="708025"/>
            <a:ext cx="6300787" cy="3544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947" tIns="47474" rIns="94947" bIns="4747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6619" y="4489387"/>
            <a:ext cx="5732949" cy="4253103"/>
          </a:xfrm>
          <a:prstGeom prst="rect">
            <a:avLst/>
          </a:prstGeom>
        </p:spPr>
        <p:txBody>
          <a:bodyPr vert="horz" lIns="94947" tIns="47474" rIns="94947" bIns="4747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76586"/>
            <a:ext cx="3105348" cy="472567"/>
          </a:xfrm>
          <a:prstGeom prst="rect">
            <a:avLst/>
          </a:prstGeom>
        </p:spPr>
        <p:txBody>
          <a:bodyPr vert="horz" lIns="94947" tIns="47474" rIns="94947" bIns="4747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59596" y="8976586"/>
            <a:ext cx="3105348" cy="472567"/>
          </a:xfrm>
          <a:prstGeom prst="rect">
            <a:avLst/>
          </a:prstGeom>
        </p:spPr>
        <p:txBody>
          <a:bodyPr vert="horz" lIns="94947" tIns="47474" rIns="94947" bIns="47474" rtlCol="0" anchor="b"/>
          <a:lstStyle>
            <a:lvl1pPr algn="r">
              <a:defRPr sz="1200"/>
            </a:lvl1pPr>
          </a:lstStyle>
          <a:p>
            <a:fld id="{0DAA5BFC-C1C8-A34E-92A1-0786691721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73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AA5BFC-C1C8-A34E-92A1-07866917211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180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AA5BFC-C1C8-A34E-92A1-07866917211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282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F5F6726B-DC81-498E-A3CA-A9022044D1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36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36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36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36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248B4BC-2DFB-4DB3-B352-DE1E1BAAB0D1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69635" name="Rectangle 7">
            <a:extLst>
              <a:ext uri="{FF2B5EF4-FFF2-40B4-BE49-F238E27FC236}">
                <a16:creationId xmlns:a16="http://schemas.microsoft.com/office/drawing/2014/main" id="{F27024E2-46EC-4BB2-954C-BF2718A70A8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137025" y="9107488"/>
            <a:ext cx="316388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499" tIns="48250" rIns="96499" bIns="48250" anchor="b"/>
          <a:lstStyle>
            <a:lvl1pPr defTabSz="9223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29227C2-3E81-412C-965D-0839E2B6DF9D}" type="slidenum">
              <a:rPr lang="en-US" altLang="en-US" sz="1300"/>
              <a:pPr algn="r" eaLnBrk="1" hangingPunct="1"/>
              <a:t>3</a:t>
            </a:fld>
            <a:endParaRPr lang="en-US" altLang="en-US" sz="1300"/>
          </a:p>
        </p:txBody>
      </p:sp>
      <p:sp>
        <p:nvSpPr>
          <p:cNvPr id="69636" name="Rectangle 2">
            <a:extLst>
              <a:ext uri="{FF2B5EF4-FFF2-40B4-BE49-F238E27FC236}">
                <a16:creationId xmlns:a16="http://schemas.microsoft.com/office/drawing/2014/main" id="{B1562944-93C2-4506-8D11-346F04EF5B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0375" y="720725"/>
            <a:ext cx="6386513" cy="3594100"/>
          </a:xfrm>
          <a:prstGeom prst="rect">
            <a:avLst/>
          </a:prstGeom>
          <a:ln/>
        </p:spPr>
      </p:sp>
      <p:sp>
        <p:nvSpPr>
          <p:cNvPr id="69637" name="Rectangle 3">
            <a:extLst>
              <a:ext uri="{FF2B5EF4-FFF2-40B4-BE49-F238E27FC236}">
                <a16:creationId xmlns:a16="http://schemas.microsoft.com/office/drawing/2014/main" id="{E549D3EB-667F-462E-8FF7-F31DA2573A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F5F6726B-DC81-498E-A3CA-A9022044D1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36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36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36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36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248B4BC-2DFB-4DB3-B352-DE1E1BAAB0D1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69635" name="Rectangle 7">
            <a:extLst>
              <a:ext uri="{FF2B5EF4-FFF2-40B4-BE49-F238E27FC236}">
                <a16:creationId xmlns:a16="http://schemas.microsoft.com/office/drawing/2014/main" id="{F27024E2-46EC-4BB2-954C-BF2718A70A8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137025" y="9107488"/>
            <a:ext cx="316388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499" tIns="48250" rIns="96499" bIns="48250" anchor="b"/>
          <a:lstStyle>
            <a:lvl1pPr defTabSz="9223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29227C2-3E81-412C-965D-0839E2B6DF9D}" type="slidenum">
              <a:rPr lang="en-US" altLang="en-US" sz="1300"/>
              <a:pPr algn="r" eaLnBrk="1" hangingPunct="1"/>
              <a:t>4</a:t>
            </a:fld>
            <a:endParaRPr lang="en-US" altLang="en-US" sz="1300"/>
          </a:p>
        </p:txBody>
      </p:sp>
      <p:sp>
        <p:nvSpPr>
          <p:cNvPr id="69636" name="Rectangle 2">
            <a:extLst>
              <a:ext uri="{FF2B5EF4-FFF2-40B4-BE49-F238E27FC236}">
                <a16:creationId xmlns:a16="http://schemas.microsoft.com/office/drawing/2014/main" id="{B1562944-93C2-4506-8D11-346F04EF5B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0375" y="720725"/>
            <a:ext cx="6386513" cy="3594100"/>
          </a:xfrm>
          <a:prstGeom prst="rect">
            <a:avLst/>
          </a:prstGeom>
          <a:ln/>
        </p:spPr>
      </p:sp>
      <p:sp>
        <p:nvSpPr>
          <p:cNvPr id="69637" name="Rectangle 3">
            <a:extLst>
              <a:ext uri="{FF2B5EF4-FFF2-40B4-BE49-F238E27FC236}">
                <a16:creationId xmlns:a16="http://schemas.microsoft.com/office/drawing/2014/main" id="{E549D3EB-667F-462E-8FF7-F31DA2573A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987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AA5BFC-C1C8-A34E-92A1-07866917211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0845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AA5BFC-C1C8-A34E-92A1-07866917211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38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AA5BFC-C1C8-A34E-92A1-07866917211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0083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AA5BFC-C1C8-A34E-92A1-07866917211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62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blafco.org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blafco.org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blafco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blafco.org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08659" y="6356351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904565" y="132416"/>
            <a:ext cx="8677836" cy="1143000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2912284" y="866431"/>
            <a:ext cx="7277224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D62FFF-4D35-4C2C-9ED0-C40C987F41F6}"/>
              </a:ext>
            </a:extLst>
          </p:cNvPr>
          <p:cNvSpPr/>
          <p:nvPr userDrawn="1"/>
        </p:nvSpPr>
        <p:spPr>
          <a:xfrm>
            <a:off x="1" y="6129867"/>
            <a:ext cx="12191999" cy="728134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6AF16EE-1352-48BF-AAB7-FD5166CCD4FA}"/>
              </a:ext>
            </a:extLst>
          </p:cNvPr>
          <p:cNvSpPr/>
          <p:nvPr userDrawn="1"/>
        </p:nvSpPr>
        <p:spPr>
          <a:xfrm>
            <a:off x="1" y="6035040"/>
            <a:ext cx="12191999" cy="82296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effectLst/>
                <a:latin typeface="Californian FB" panose="0207040306080B030204" pitchFamily="18" charset="0"/>
                <a:ea typeface="Californian FB" panose="0207040306080B030204" pitchFamily="18" charset="0"/>
                <a:cs typeface="Californian FB" panose="0207040306080B030204" pitchFamily="18" charset="0"/>
              </a:rPr>
              <a:t>SANTA BARBARA LAFCO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www.sblafco.org </a:t>
            </a: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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lafco@sblafco.org</a:t>
            </a:r>
            <a:r>
              <a:rPr lang="en-US" sz="1800" dirty="0"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Californian FB" panose="0207040306080B030204" pitchFamily="18" charset="0"/>
                <a:cs typeface="Californian FB" panose="0207040306080B030204" pitchFamily="18" charset="0"/>
              </a:rPr>
              <a:t>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2D32EA1-4F4E-4A7F-A035-7D630706774D}"/>
              </a:ext>
            </a:extLst>
          </p:cNvPr>
          <p:cNvSpPr/>
          <p:nvPr userDrawn="1"/>
        </p:nvSpPr>
        <p:spPr>
          <a:xfrm>
            <a:off x="1" y="6035040"/>
            <a:ext cx="12191999" cy="82296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effectLst/>
                <a:latin typeface="Californian FB" panose="0207040306080B030204" pitchFamily="18" charset="0"/>
                <a:ea typeface="Californian FB" panose="0207040306080B030204" pitchFamily="18" charset="0"/>
                <a:cs typeface="Californian FB" panose="0207040306080B030204" pitchFamily="18" charset="0"/>
              </a:rPr>
              <a:t>SANTA BARBARA LAFCO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www.sblafco.org </a:t>
            </a: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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lafco@sblafco.org</a:t>
            </a:r>
            <a:r>
              <a:rPr lang="en-US" sz="1800" dirty="0"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Californian FB" panose="0207040306080B030204" pitchFamily="18" charset="0"/>
                <a:cs typeface="Californian FB" panose="0207040306080B030204" pitchFamily="18" charset="0"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9616141" y="1"/>
            <a:ext cx="2575859" cy="6858000"/>
          </a:xfrm>
          <a:prstGeom prst="rect">
            <a:avLst/>
          </a:prstGeom>
          <a:solidFill>
            <a:schemeClr val="tx2">
              <a:lumMod val="25000"/>
              <a:lumOff val="75000"/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209801"/>
            <a:ext cx="8677836" cy="37932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6661" y="5578476"/>
            <a:ext cx="800946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616141" y="6356351"/>
            <a:ext cx="2575859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 rot="5400000">
            <a:off x="6190589" y="3429133"/>
            <a:ext cx="6857206" cy="2117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DCAFFA5-261A-4022-A7C4-A51C93F59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57973" y="352236"/>
            <a:ext cx="2292195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anose="0207040306080B030204" pitchFamily="18" charset="0"/>
              </a:defRPr>
            </a:lvl1pPr>
          </a:lstStyle>
          <a:p>
            <a:pPr algn="just"/>
            <a:r>
              <a:rPr lang="en-US" b="1" kern="0" dirty="0"/>
              <a:t>LAFCO </a:t>
            </a:r>
          </a:p>
          <a:p>
            <a:pPr algn="r"/>
            <a:r>
              <a:rPr lang="en-US" b="1" dirty="0">
                <a:ea typeface="Times New Roman" panose="02020603050405020304" pitchFamily="18" charset="0"/>
              </a:rPr>
              <a:t>Santa Barbara Local Agency Formation Commission</a:t>
            </a:r>
            <a:endParaRPr lang="en-US" dirty="0"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"/>
            <a:ext cx="12192000" cy="1135933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683" y="50083"/>
            <a:ext cx="11921317" cy="1085850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684" y="5159031"/>
            <a:ext cx="7277224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20612" y="6356351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4D7F6446-AE9A-C64B-B107-5880721332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70683" y="1419917"/>
            <a:ext cx="11921317" cy="360501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149350"/>
            <a:ext cx="12192000" cy="635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686CF27A-C02D-4F9D-9579-5BBB2E76D07C}"/>
              </a:ext>
            </a:extLst>
          </p:cNvPr>
          <p:cNvSpPr/>
          <p:nvPr userDrawn="1"/>
        </p:nvSpPr>
        <p:spPr>
          <a:xfrm>
            <a:off x="1" y="6129867"/>
            <a:ext cx="12191999" cy="728134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8430B02-99AF-4A75-9FEA-BC5CE6CD1B0E}"/>
              </a:ext>
            </a:extLst>
          </p:cNvPr>
          <p:cNvSpPr/>
          <p:nvPr userDrawn="1"/>
        </p:nvSpPr>
        <p:spPr>
          <a:xfrm>
            <a:off x="1" y="6129867"/>
            <a:ext cx="12191999" cy="728134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10865224" y="0"/>
            <a:ext cx="1326776" cy="61214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</a:schemeClr>
              </a:gs>
              <a:gs pos="100000">
                <a:srgbClr val="FFFFFF"/>
              </a:gs>
            </a:gsLst>
            <a:lin ang="6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98552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14563"/>
            <a:ext cx="475488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09920" y="2214563"/>
            <a:ext cx="475488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598212" y="6356351"/>
            <a:ext cx="2336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B812A0C-1AD0-4923-AD89-3549F87EB797}"/>
              </a:ext>
            </a:extLst>
          </p:cNvPr>
          <p:cNvSpPr txBox="1">
            <a:spLocks/>
          </p:cNvSpPr>
          <p:nvPr userDrawn="1"/>
        </p:nvSpPr>
        <p:spPr>
          <a:xfrm>
            <a:off x="10789097" y="271506"/>
            <a:ext cx="1479031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Californian FB" panose="0207040306080B030204" pitchFamily="18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200" b="1" kern="0" dirty="0"/>
              <a:t>LAFCO </a:t>
            </a:r>
          </a:p>
          <a:p>
            <a:pPr algn="r"/>
            <a:r>
              <a:rPr lang="en-US" sz="1200" b="1" dirty="0">
                <a:ea typeface="Times New Roman" panose="02020603050405020304" pitchFamily="18" charset="0"/>
              </a:rPr>
              <a:t>Santa Barbara Local Agency Formation Commission</a:t>
            </a:r>
            <a:endParaRPr lang="en-US" sz="1200" dirty="0"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D3594D3-1897-4E17-AEDB-B7DA66873349}"/>
              </a:ext>
            </a:extLst>
          </p:cNvPr>
          <p:cNvSpPr/>
          <p:nvPr userDrawn="1"/>
        </p:nvSpPr>
        <p:spPr>
          <a:xfrm>
            <a:off x="1" y="6129867"/>
            <a:ext cx="12191999" cy="728134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914400"/>
            <a:ext cx="9851136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054132"/>
            <a:ext cx="475488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689412"/>
            <a:ext cx="475488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05855" y="2054132"/>
            <a:ext cx="475488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05855" y="2689412"/>
            <a:ext cx="475488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598212" y="6356351"/>
            <a:ext cx="2336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008659" y="361017"/>
            <a:ext cx="675341" cy="365125"/>
          </a:xfrm>
          <a:prstGeom prst="rect">
            <a:avLst/>
          </a:prstGeom>
        </p:spPr>
        <p:txBody>
          <a:bodyPr/>
          <a:lstStyle/>
          <a:p>
            <a:fld id="{4D7F6446-AE9A-C64B-B107-5880721332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D5523AF-1CF5-4AF1-8A60-671A89E15642}"/>
              </a:ext>
            </a:extLst>
          </p:cNvPr>
          <p:cNvSpPr/>
          <p:nvPr userDrawn="1"/>
        </p:nvSpPr>
        <p:spPr>
          <a:xfrm>
            <a:off x="1" y="6129867"/>
            <a:ext cx="12191999" cy="728134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0865224" y="0"/>
            <a:ext cx="1326776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</a:schemeClr>
              </a:gs>
              <a:gs pos="100000">
                <a:srgbClr val="FFFFFF"/>
              </a:gs>
            </a:gsLst>
            <a:lin ang="6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98552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99" y="2214562"/>
            <a:ext cx="9861551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598212" y="6356351"/>
            <a:ext cx="2336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609599" y="4224973"/>
            <a:ext cx="9861551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6F79937-70DB-4F24-801B-3633FDA981F5}"/>
              </a:ext>
            </a:extLst>
          </p:cNvPr>
          <p:cNvSpPr txBox="1">
            <a:spLocks/>
          </p:cNvSpPr>
          <p:nvPr userDrawn="1"/>
        </p:nvSpPr>
        <p:spPr>
          <a:xfrm>
            <a:off x="10798026" y="249239"/>
            <a:ext cx="146117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Californian FB" panose="0207040306080B030204" pitchFamily="18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200" b="1" kern="0" dirty="0"/>
              <a:t>LAFCO </a:t>
            </a:r>
          </a:p>
          <a:p>
            <a:pPr algn="r"/>
            <a:r>
              <a:rPr lang="en-US" sz="1200" b="1" dirty="0">
                <a:ea typeface="Times New Roman" panose="02020603050405020304" pitchFamily="18" charset="0"/>
              </a:rPr>
              <a:t>Santa Barbara Local Agency Formation Commission</a:t>
            </a:r>
            <a:endParaRPr lang="en-US" sz="1200" dirty="0">
              <a:ea typeface="Times New Roman" panose="02020603050405020304" pitchFamily="18" charset="0"/>
            </a:endParaRPr>
          </a:p>
          <a:p>
            <a:endParaRPr lang="en-US" sz="140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9DC94B6-2400-4F8D-AC88-60F70F0B5AC3}"/>
              </a:ext>
            </a:extLst>
          </p:cNvPr>
          <p:cNvSpPr/>
          <p:nvPr userDrawn="1"/>
        </p:nvSpPr>
        <p:spPr>
          <a:xfrm>
            <a:off x="1" y="6129867"/>
            <a:ext cx="12191999" cy="728134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0865224" y="0"/>
            <a:ext cx="1326776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</a:schemeClr>
              </a:gs>
              <a:gs pos="100000">
                <a:srgbClr val="FFFFFF"/>
              </a:gs>
            </a:gsLst>
            <a:lin ang="6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98552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09920" y="2214562"/>
            <a:ext cx="475488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598212" y="6356351"/>
            <a:ext cx="2336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5709920" y="4224973"/>
            <a:ext cx="475488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09600" y="2214563"/>
            <a:ext cx="475488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DD1F6B5A-E8C3-4019-AAC8-7CDAFFD7AF97}"/>
              </a:ext>
            </a:extLst>
          </p:cNvPr>
          <p:cNvSpPr txBox="1">
            <a:spLocks/>
          </p:cNvSpPr>
          <p:nvPr userDrawn="1"/>
        </p:nvSpPr>
        <p:spPr>
          <a:xfrm>
            <a:off x="10798026" y="249239"/>
            <a:ext cx="146117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Californian FB" panose="0207040306080B030204" pitchFamily="18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200" b="1" kern="0" dirty="0"/>
              <a:t>LAFCO </a:t>
            </a:r>
          </a:p>
          <a:p>
            <a:pPr algn="r"/>
            <a:r>
              <a:rPr lang="en-US" sz="1200" b="1" dirty="0">
                <a:ea typeface="Times New Roman" panose="02020603050405020304" pitchFamily="18" charset="0"/>
              </a:rPr>
              <a:t>Santa Barbara Local Agency Formation Commission</a:t>
            </a:r>
            <a:endParaRPr lang="en-US" sz="1200" dirty="0">
              <a:ea typeface="Times New Roman" panose="02020603050405020304" pitchFamily="18" charset="0"/>
            </a:endParaRPr>
          </a:p>
          <a:p>
            <a:endParaRPr lang="en-US" sz="140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DFC9A43-0430-428C-BBA3-977CBE5DDB7D}"/>
              </a:ext>
            </a:extLst>
          </p:cNvPr>
          <p:cNvSpPr/>
          <p:nvPr userDrawn="1"/>
        </p:nvSpPr>
        <p:spPr>
          <a:xfrm>
            <a:off x="1" y="6035040"/>
            <a:ext cx="12191999" cy="82296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effectLst/>
                <a:latin typeface="Californian FB" panose="0207040306080B030204" pitchFamily="18" charset="0"/>
                <a:ea typeface="Californian FB" panose="0207040306080B030204" pitchFamily="18" charset="0"/>
                <a:cs typeface="Californian FB" panose="0207040306080B030204" pitchFamily="18" charset="0"/>
              </a:rPr>
              <a:t>SANTA BARBARA LAFCO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www.sblafco.org </a:t>
            </a: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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lafco@sblafco.org</a:t>
            </a:r>
            <a:r>
              <a:rPr lang="en-US" sz="1800" dirty="0"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Californian FB" panose="0207040306080B030204" pitchFamily="18" charset="0"/>
                <a:cs typeface="Californian FB" panose="0207040306080B030204" pitchFamily="18" charset="0"/>
              </a:rPr>
              <a:t> 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10865224" y="0"/>
            <a:ext cx="1326776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</a:schemeClr>
              </a:gs>
              <a:gs pos="100000">
                <a:srgbClr val="FFFFFF"/>
              </a:gs>
            </a:gsLst>
            <a:lin ang="6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98552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09920" y="2214562"/>
            <a:ext cx="475488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598212" y="6356351"/>
            <a:ext cx="2336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5709920" y="4224973"/>
            <a:ext cx="475488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609600" y="2214562"/>
            <a:ext cx="475488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609600" y="4224973"/>
            <a:ext cx="475488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1D396BD8-1F79-4440-9046-A674A6ECD91A}"/>
              </a:ext>
            </a:extLst>
          </p:cNvPr>
          <p:cNvSpPr txBox="1">
            <a:spLocks/>
          </p:cNvSpPr>
          <p:nvPr userDrawn="1"/>
        </p:nvSpPr>
        <p:spPr>
          <a:xfrm>
            <a:off x="10798026" y="249239"/>
            <a:ext cx="146117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Californian FB" panose="0207040306080B030204" pitchFamily="18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200" b="1" kern="0" dirty="0"/>
              <a:t>LAFCO </a:t>
            </a:r>
          </a:p>
          <a:p>
            <a:pPr algn="r"/>
            <a:r>
              <a:rPr lang="en-US" sz="1200" b="1" dirty="0">
                <a:ea typeface="Times New Roman" panose="02020603050405020304" pitchFamily="18" charset="0"/>
              </a:rPr>
              <a:t>Santa Barbara Local Agency Formation Commission</a:t>
            </a:r>
            <a:endParaRPr lang="en-US" sz="1200" dirty="0">
              <a:ea typeface="Times New Roman" panose="02020603050405020304" pitchFamily="18" charset="0"/>
            </a:endParaRPr>
          </a:p>
          <a:p>
            <a:endParaRPr lang="en-US" sz="14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E154421-499B-4104-9BD9-833685A4BDB2}"/>
              </a:ext>
            </a:extLst>
          </p:cNvPr>
          <p:cNvSpPr/>
          <p:nvPr userDrawn="1"/>
        </p:nvSpPr>
        <p:spPr>
          <a:xfrm>
            <a:off x="1" y="6035040"/>
            <a:ext cx="12191999" cy="82296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effectLst/>
                <a:latin typeface="Californian FB" panose="0207040306080B030204" pitchFamily="18" charset="0"/>
                <a:ea typeface="Californian FB" panose="0207040306080B030204" pitchFamily="18" charset="0"/>
                <a:cs typeface="Californian FB" panose="0207040306080B030204" pitchFamily="18" charset="0"/>
              </a:rPr>
              <a:t>SANTA BARBARA LAFCO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www.sblafco.org </a:t>
            </a: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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lafco@sblafco.org</a:t>
            </a:r>
            <a:r>
              <a:rPr lang="en-US" sz="1800" dirty="0"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Californian FB" panose="0207040306080B030204" pitchFamily="18" charset="0"/>
                <a:cs typeface="Californian FB" panose="0207040306080B030204" pitchFamily="18" charset="0"/>
              </a:rPr>
              <a:t> 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10865224" y="0"/>
            <a:ext cx="1326776" cy="10033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</a:schemeClr>
              </a:gs>
              <a:gs pos="100000">
                <a:srgbClr val="FFFFFF"/>
              </a:gs>
            </a:gsLst>
            <a:lin ang="6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598212" y="6356351"/>
            <a:ext cx="2336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E383A62-2538-4CE4-87E9-E0F55D037ACB}"/>
              </a:ext>
            </a:extLst>
          </p:cNvPr>
          <p:cNvSpPr txBox="1">
            <a:spLocks/>
          </p:cNvSpPr>
          <p:nvPr userDrawn="1"/>
        </p:nvSpPr>
        <p:spPr>
          <a:xfrm>
            <a:off x="10798026" y="249239"/>
            <a:ext cx="146117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Californian FB" panose="0207040306080B030204" pitchFamily="18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200" b="1" kern="0" dirty="0"/>
              <a:t>LAFCO </a:t>
            </a:r>
          </a:p>
          <a:p>
            <a:pPr algn="r"/>
            <a:r>
              <a:rPr lang="en-US" sz="1200" b="1" dirty="0">
                <a:ea typeface="Times New Roman" panose="02020603050405020304" pitchFamily="18" charset="0"/>
              </a:rPr>
              <a:t>Santa Barbara Local Agency Formation Commission</a:t>
            </a:r>
            <a:endParaRPr lang="en-US" sz="1200" dirty="0">
              <a:ea typeface="Times New Roman" panose="02020603050405020304" pitchFamily="18" charset="0"/>
            </a:endParaRPr>
          </a:p>
          <a:p>
            <a:endParaRPr lang="en-US" sz="14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914400"/>
            <a:ext cx="8677836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209801"/>
            <a:ext cx="8677836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3083" y="6356351"/>
            <a:ext cx="80094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54BB8FD0-A644-4289-BAF8-6C3D5B5ABB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FC3D1-7B34-4029-8B65-BE33B7F500B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0" r:id="rId1"/>
    <p:sldLayoutId id="2147483981" r:id="rId2"/>
    <p:sldLayoutId id="2147483982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2" r:id="rId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61665D"/>
          </a:solidFill>
          <a:latin typeface="Arial"/>
          <a:ea typeface="+mj-ea"/>
          <a:cs typeface="Arial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4">
            <a:lumMod val="50000"/>
          </a:schemeClr>
        </a:buClr>
        <a:buSzPct val="100000"/>
        <a:buFont typeface="Wingdings 2" pitchFamily="18" charset="2"/>
        <a:buChar char="¡"/>
        <a:defRPr sz="2000" kern="1200">
          <a:solidFill>
            <a:schemeClr val="bg2">
              <a:lumMod val="25000"/>
            </a:schemeClr>
          </a:solidFill>
          <a:latin typeface="Arial"/>
          <a:ea typeface="+mn-ea"/>
          <a:cs typeface="Arial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4">
            <a:lumMod val="75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bg2">
              <a:lumMod val="25000"/>
            </a:schemeClr>
          </a:solidFill>
          <a:latin typeface="Arial"/>
          <a:ea typeface="+mn-ea"/>
          <a:cs typeface="Arial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4">
            <a:lumMod val="60000"/>
            <a:lumOff val="4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bg2">
              <a:lumMod val="25000"/>
            </a:schemeClr>
          </a:solidFill>
          <a:latin typeface="Arial"/>
          <a:ea typeface="+mn-ea"/>
          <a:cs typeface="Arial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4">
            <a:lumMod val="40000"/>
            <a:lumOff val="6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bg2">
              <a:lumMod val="25000"/>
            </a:schemeClr>
          </a:solidFill>
          <a:latin typeface="Arial"/>
          <a:ea typeface="+mn-ea"/>
          <a:cs typeface="Arial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4">
            <a:lumMod val="20000"/>
            <a:lumOff val="8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bg2">
              <a:lumMod val="25000"/>
            </a:schemeClr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blafco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CB9E382-10E7-4A3B-B6C6-A660E2BEE643}"/>
              </a:ext>
            </a:extLst>
          </p:cNvPr>
          <p:cNvSpPr txBox="1">
            <a:spLocks/>
          </p:cNvSpPr>
          <p:nvPr/>
        </p:nvSpPr>
        <p:spPr>
          <a:xfrm>
            <a:off x="2353380" y="1380077"/>
            <a:ext cx="6941127" cy="793064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500" u="sng" dirty="0"/>
              <a:t>Santa Barbara LAFCO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A6535E3A-DA80-4B9B-8186-62ECEDEF4658}"/>
              </a:ext>
            </a:extLst>
          </p:cNvPr>
          <p:cNvSpPr txBox="1">
            <a:spLocks/>
          </p:cNvSpPr>
          <p:nvPr/>
        </p:nvSpPr>
        <p:spPr>
          <a:xfrm>
            <a:off x="1778001" y="2494452"/>
            <a:ext cx="7772400" cy="25020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Clr>
                <a:schemeClr val="accent4">
                  <a:lumMod val="50000"/>
                </a:schemeClr>
              </a:buClr>
              <a:buSzPct val="100000"/>
              <a:buFont typeface="Wingdings 2" pitchFamily="18" charset="2"/>
              <a:buNone/>
              <a:defRPr sz="1400" kern="1200">
                <a:solidFill>
                  <a:schemeClr val="bg2">
                    <a:lumMod val="50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914400" rtl="0" eaLnBrk="1" latinLnBrk="0" hangingPunct="1">
              <a:spcBef>
                <a:spcPct val="0"/>
              </a:spcBef>
              <a:buClr>
                <a:schemeClr val="accent4">
                  <a:lumMod val="75000"/>
                </a:schemeClr>
              </a:buClr>
              <a:buSzPct val="10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accent4">
                  <a:lumMod val="40000"/>
                  <a:lumOff val="60000"/>
                </a:schemeClr>
              </a:buClr>
              <a:buSzPct val="10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accent4">
                  <a:lumMod val="20000"/>
                  <a:lumOff val="80000"/>
                </a:schemeClr>
              </a:buClr>
              <a:buSzPct val="10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solidFill>
                  <a:srgbClr val="0000CC"/>
                </a:solidFill>
                <a:latin typeface="Arial Unicode MS" pitchFamily="34" charset="-128"/>
              </a:rPr>
              <a:t>3266 Beach Club Road </a:t>
            </a:r>
          </a:p>
          <a:p>
            <a:pPr algn="ctr"/>
            <a:r>
              <a:rPr lang="en-US" sz="2800" dirty="0">
                <a:solidFill>
                  <a:srgbClr val="0000CC"/>
                </a:solidFill>
                <a:latin typeface="Arial Unicode MS" pitchFamily="34" charset="-128"/>
              </a:rPr>
              <a:t>Annexation to the Carpinteria Sanitary District</a:t>
            </a:r>
            <a:endParaRPr lang="en-US" altLang="en-US" sz="2800" dirty="0">
              <a:solidFill>
                <a:srgbClr val="0000CC"/>
              </a:solidFill>
              <a:latin typeface="Arial Unicode MS" pitchFamily="34" charset="-128"/>
            </a:endParaRPr>
          </a:p>
          <a:p>
            <a:pPr algn="ctr"/>
            <a:endParaRPr lang="en-US" sz="2400" dirty="0">
              <a:solidFill>
                <a:srgbClr val="0000CC"/>
              </a:solidFill>
            </a:endParaRPr>
          </a:p>
          <a:p>
            <a:pPr algn="ctr"/>
            <a:r>
              <a:rPr lang="en-US" sz="2400" dirty="0">
                <a:solidFill>
                  <a:srgbClr val="0000CC"/>
                </a:solidFill>
              </a:rPr>
              <a:t>March 2, 2023</a:t>
            </a:r>
            <a:endParaRPr lang="en-US" sz="1600" dirty="0">
              <a:solidFill>
                <a:srgbClr val="0000CC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EA7D6B-2BCF-483C-9D6C-D088F1D4D338}"/>
              </a:ext>
            </a:extLst>
          </p:cNvPr>
          <p:cNvSpPr/>
          <p:nvPr/>
        </p:nvSpPr>
        <p:spPr>
          <a:xfrm>
            <a:off x="0" y="6035040"/>
            <a:ext cx="12191999" cy="82296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 eaLnBrk="0" fontAlgn="base" hangingPunct="0">
              <a:spcBef>
                <a:spcPts val="1800"/>
              </a:spcBef>
              <a:spcAft>
                <a:spcPct val="0"/>
              </a:spcAft>
            </a:pPr>
            <a:r>
              <a:rPr lang="en-US" sz="1600" dirty="0">
                <a:latin typeface="Californian FB" panose="0207040306080B030204" pitchFamily="18" charset="0"/>
                <a:ea typeface="Californian FB" panose="0207040306080B030204" pitchFamily="18" charset="0"/>
                <a:cs typeface="Californian FB" panose="0207040306080B030204" pitchFamily="18" charset="0"/>
              </a:rPr>
              <a:t>SANTA BARBARA LAFCO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bg1"/>
                </a:solidFill>
                <a:latin typeface="Californian FB" panose="0207040306080B030204" pitchFamily="18" charset="0"/>
                <a:ea typeface="Times New Roman" panose="02020603050405020304" pitchFamily="18" charset="0"/>
              </a:rPr>
              <a:t>105 East Anapamu Street </a:t>
            </a:r>
            <a:r>
              <a:rPr lang="en-US" altLang="en-US" sz="1000" dirty="0">
                <a:solidFill>
                  <a:schemeClr val="bg1"/>
                </a:solidFill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</a:t>
            </a:r>
            <a:r>
              <a:rPr lang="en-US" altLang="en-US" sz="1000" dirty="0">
                <a:solidFill>
                  <a:schemeClr val="bg1"/>
                </a:solidFill>
                <a:latin typeface="Californian FB" panose="0207040306080B030204" pitchFamily="18" charset="0"/>
                <a:ea typeface="Times New Roman" panose="02020603050405020304" pitchFamily="18" charset="0"/>
              </a:rPr>
              <a:t> </a:t>
            </a:r>
            <a:r>
              <a:rPr lang="en-US" altLang="en-US" sz="1000" dirty="0">
                <a:solidFill>
                  <a:schemeClr val="bg1"/>
                </a:solidFill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Santa Barbara CA  93101</a:t>
            </a:r>
            <a:endParaRPr lang="en-US" altLang="en-US" sz="1000" dirty="0">
              <a:solidFill>
                <a:schemeClr val="bg1"/>
              </a:solidFill>
              <a:latin typeface="Californian FB" panose="0207040306080B030204" pitchFamily="18" charset="0"/>
              <a:sym typeface="Wingdings" panose="05000000000000000000" pitchFamily="2" charset="2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bg1"/>
                </a:solidFill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805/568-3391 </a:t>
            </a:r>
            <a:r>
              <a:rPr lang="en-US" altLang="en-US" sz="1000" dirty="0">
                <a:solidFill>
                  <a:schemeClr val="bg1"/>
                </a:solidFill>
                <a:latin typeface="Californian FB" panose="0207040306080B030204" pitchFamily="18" charset="0"/>
                <a:ea typeface="Times New Roman" panose="02020603050405020304" pitchFamily="18" charset="0"/>
              </a:rPr>
              <a:t> FAX 805/568-2249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dirty="0">
                <a:solidFill>
                  <a:srgbClr val="00B0F0"/>
                </a:solidFill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www.sblafco.org </a:t>
            </a:r>
            <a:r>
              <a:rPr lang="en-US" altLang="en-US" sz="700" dirty="0">
                <a:solidFill>
                  <a:srgbClr val="00B0F0"/>
                </a:solidFill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</a:t>
            </a:r>
            <a:r>
              <a:rPr lang="en-US" altLang="en-US" sz="1100" dirty="0">
                <a:solidFill>
                  <a:srgbClr val="00B0F0"/>
                </a:solidFill>
                <a:latin typeface="Californian FB" panose="0207040306080B030204" pitchFamily="18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altLang="en-US" sz="1100" dirty="0">
                <a:solidFill>
                  <a:srgbClr val="00B0F0"/>
                </a:solidFill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lafco@sblafco.org</a:t>
            </a:r>
            <a:r>
              <a:rPr lang="en-US" dirty="0">
                <a:solidFill>
                  <a:srgbClr val="00B0F0"/>
                </a:solidFill>
                <a:latin typeface="Californian FB" panose="0207040306080B030204" pitchFamily="18" charset="0"/>
                <a:ea typeface="Californian FB" panose="0207040306080B030204" pitchFamily="18" charset="0"/>
                <a:cs typeface="Californian FB" panose="0207040306080B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45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044177"/>
            <a:ext cx="8915401" cy="489029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0000CC"/>
                </a:solidFill>
              </a:rPr>
              <a:t>OPTION 1</a:t>
            </a:r>
            <a:r>
              <a:rPr lang="en-US" sz="2800" dirty="0">
                <a:solidFill>
                  <a:srgbClr val="0000CC"/>
                </a:solidFill>
              </a:rPr>
              <a:t> – APPROVE the proposal and resolution as follows:</a:t>
            </a: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914400" algn="l"/>
              </a:tabLst>
            </a:pPr>
            <a:endParaRPr lang="en-US" sz="1800" dirty="0">
              <a:solidFill>
                <a:srgbClr val="0000CC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tabLst>
                <a:tab pos="914400" algn="l"/>
              </a:tabLst>
            </a:pPr>
            <a:r>
              <a:rPr lang="en-US" sz="1900" dirty="0">
                <a:solidFill>
                  <a:srgbClr val="0000CC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Find the proposal to be exempt from the California Environmental Quality Act (CEQA) pursuant to CEQA Guidelines </a:t>
            </a:r>
            <a:r>
              <a:rPr lang="en-US" sz="1900" dirty="0">
                <a:solidFill>
                  <a:srgbClr val="0000CC"/>
                </a:solidFill>
                <a:effectLst/>
                <a:latin typeface="+mj-lt"/>
                <a:ea typeface="Times New Roman" panose="02020603050405020304" pitchFamily="18" charset="0"/>
              </a:rPr>
              <a:t>section 15303, Class 3 New Construction or Conversion of Small Structures and 15319, Class 19 Annexations of Existing Facilities and Lots for facilities Exempt Facilities .</a:t>
            </a:r>
            <a:r>
              <a:rPr lang="en-US" sz="1900" dirty="0">
                <a:solidFill>
                  <a:srgbClr val="0000CC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R="17145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900" dirty="0">
              <a:solidFill>
                <a:srgbClr val="0000CC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sz="1900" dirty="0">
                <a:solidFill>
                  <a:srgbClr val="0000CC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Amend the Spheres of Influence of the annexing agency to include the property;</a:t>
            </a:r>
          </a:p>
          <a:p>
            <a:pPr algn="just">
              <a:spcBef>
                <a:spcPts val="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endParaRPr lang="en-US" sz="1900" dirty="0">
              <a:solidFill>
                <a:srgbClr val="0000CC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sz="1900" dirty="0">
                <a:solidFill>
                  <a:srgbClr val="0000CC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Approve the proposal, to be known as 3266 Beach Club Road SOI and Annexation to the Carpinteria Sanitary District;</a:t>
            </a:r>
          </a:p>
          <a:p>
            <a:pPr algn="just">
              <a:spcBef>
                <a:spcPts val="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endParaRPr lang="en-US" sz="1900" dirty="0">
              <a:solidFill>
                <a:srgbClr val="0000CC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sz="1900" dirty="0">
                <a:solidFill>
                  <a:srgbClr val="0000CC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Condition approval upon the annexed territory being liable for any existing indebtedness and authorized taxes, charges, fees and assessments of the Carpinteria Sanitary District;</a:t>
            </a:r>
          </a:p>
          <a:p>
            <a:pPr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900" dirty="0">
              <a:solidFill>
                <a:srgbClr val="0000CC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tabLst>
                <a:tab pos="914400" algn="l"/>
              </a:tabLst>
            </a:pPr>
            <a:r>
              <a:rPr lang="en-US" sz="1900" dirty="0">
                <a:solidFill>
                  <a:srgbClr val="0000CC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Find the subject territory is uninhabited; all affected landowners have given written consent and the annexing agency has given written consent to the waiver of conducting authority proceedings; and.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900" dirty="0">
              <a:solidFill>
                <a:srgbClr val="0000CC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tabLst>
                <a:tab pos="914400" algn="l"/>
              </a:tabLst>
            </a:pPr>
            <a:r>
              <a:rPr lang="en-US" sz="1900" dirty="0">
                <a:solidFill>
                  <a:srgbClr val="0000CC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Waive the conducting authority proceedings and direct the staff to complete the proceeding.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33CCC-BC60-4AA0-BD6E-A179A9F96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3955" y="594518"/>
            <a:ext cx="2538046" cy="449659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anose="0207040306080B030204" pitchFamily="18" charset="0"/>
              </a:defRPr>
            </a:lvl1pPr>
          </a:lstStyle>
          <a:p>
            <a:pPr algn="just"/>
            <a:r>
              <a:rPr lang="en-US" sz="1400" b="1" kern="0" dirty="0">
                <a:solidFill>
                  <a:srgbClr val="777777"/>
                </a:solidFill>
              </a:rPr>
              <a:t>LAFCO </a:t>
            </a:r>
          </a:p>
          <a:p>
            <a:pPr algn="r"/>
            <a:r>
              <a:rPr lang="en-US" sz="1400" b="1" dirty="0">
                <a:solidFill>
                  <a:srgbClr val="777777"/>
                </a:solidFill>
                <a:ea typeface="Times New Roman" panose="02020603050405020304" pitchFamily="18" charset="0"/>
              </a:rPr>
              <a:t>Santa Barbara Local Agency Formation Commission</a:t>
            </a:r>
            <a:endParaRPr lang="en-US" sz="1400" dirty="0">
              <a:solidFill>
                <a:srgbClr val="777777"/>
              </a:solidFill>
              <a:ea typeface="Times New Roman" panose="02020603050405020304" pitchFamily="18" charset="0"/>
            </a:endParaRPr>
          </a:p>
          <a:p>
            <a:endParaRPr lang="en-US" sz="1400" dirty="0">
              <a:solidFill>
                <a:srgbClr val="777777"/>
              </a:solidFill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2B7B01C-53CD-48CB-A217-341EE8F11385}"/>
              </a:ext>
            </a:extLst>
          </p:cNvPr>
          <p:cNvSpPr txBox="1">
            <a:spLocks/>
          </p:cNvSpPr>
          <p:nvPr/>
        </p:nvSpPr>
        <p:spPr>
          <a:xfrm>
            <a:off x="9220200" y="6389591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CAD7A0B-AF7C-4B0B-8592-C1134618BF8F}" type="slidenum">
              <a:rPr lang="en-US" altLang="en-US" sz="2000"/>
              <a:pPr/>
              <a:t>10</a:t>
            </a:fld>
            <a:endParaRPr lang="en-US" altLang="en-US" sz="2000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FBF919B4-0950-40FD-BB63-205190ECAEE5}"/>
              </a:ext>
            </a:extLst>
          </p:cNvPr>
          <p:cNvSpPr txBox="1">
            <a:spLocks noChangeArrowheads="1"/>
          </p:cNvSpPr>
          <p:nvPr/>
        </p:nvSpPr>
        <p:spPr>
          <a:xfrm>
            <a:off x="1" y="238036"/>
            <a:ext cx="9525000" cy="66188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61665D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altLang="en-US" dirty="0">
                <a:solidFill>
                  <a:srgbClr val="5A5A75"/>
                </a:solidFill>
                <a:latin typeface="Tahoma" panose="020B0604030504040204" pitchFamily="34" charset="0"/>
              </a:rPr>
              <a:t>Recommendation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3534F749-FACF-4F27-827B-84B78B7BF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53955" y="5680529"/>
            <a:ext cx="2538045" cy="253945"/>
          </a:xfrm>
        </p:spPr>
        <p:txBody>
          <a:bodyPr/>
          <a:lstStyle/>
          <a:p>
            <a:r>
              <a:rPr lang="en-US" sz="1350" dirty="0">
                <a:solidFill>
                  <a:schemeClr val="tx1"/>
                </a:solidFill>
              </a:rPr>
              <a:t>Change of Organization Item No 1</a:t>
            </a:r>
          </a:p>
        </p:txBody>
      </p:sp>
    </p:spTree>
    <p:extLst>
      <p:ext uri="{BB962C8B-B14F-4D97-AF65-F5344CB8AC3E}">
        <p14:creationId xmlns:p14="http://schemas.microsoft.com/office/powerpoint/2010/main" val="1769579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8C45E-10CA-4855-911B-CEAEFAA19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3955" y="594518"/>
            <a:ext cx="2538046" cy="449659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anose="0207040306080B030204" pitchFamily="18" charset="0"/>
              </a:defRPr>
            </a:lvl1pPr>
          </a:lstStyle>
          <a:p>
            <a:pPr algn="just"/>
            <a:r>
              <a:rPr lang="en-US" sz="1400" b="1" kern="0" dirty="0">
                <a:solidFill>
                  <a:srgbClr val="777777"/>
                </a:solidFill>
              </a:rPr>
              <a:t>LAFCO </a:t>
            </a:r>
          </a:p>
          <a:p>
            <a:pPr algn="r"/>
            <a:r>
              <a:rPr lang="en-US" sz="1400" b="1" dirty="0">
                <a:solidFill>
                  <a:srgbClr val="777777"/>
                </a:solidFill>
                <a:ea typeface="Times New Roman" panose="02020603050405020304" pitchFamily="18" charset="0"/>
              </a:rPr>
              <a:t>Santa Barbara Local Agency Formation Commission</a:t>
            </a:r>
            <a:endParaRPr lang="en-US" sz="1400" dirty="0">
              <a:solidFill>
                <a:srgbClr val="777777"/>
              </a:solidFill>
              <a:ea typeface="Times New Roman" panose="02020603050405020304" pitchFamily="18" charset="0"/>
            </a:endParaRPr>
          </a:p>
          <a:p>
            <a:endParaRPr lang="en-US" sz="1400" dirty="0">
              <a:solidFill>
                <a:srgbClr val="777777"/>
              </a:solidFill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2CF86DB8-A515-4C1E-B55C-8E8F3F6F9A7D}"/>
              </a:ext>
            </a:extLst>
          </p:cNvPr>
          <p:cNvSpPr txBox="1">
            <a:spLocks/>
          </p:cNvSpPr>
          <p:nvPr/>
        </p:nvSpPr>
        <p:spPr>
          <a:xfrm>
            <a:off x="9220200" y="6389591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CAD7A0B-AF7C-4B0B-8592-C1134618BF8F}" type="slidenum">
              <a:rPr lang="en-US" altLang="en-US" sz="2000"/>
              <a:pPr/>
              <a:t>2</a:t>
            </a:fld>
            <a:endParaRPr lang="en-US" altLang="en-US" sz="2000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7D38B10-8CAB-4D33-B938-3AB2AB83D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178" y="-94250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/>
              <a:t>	Background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11CE64CD-37F6-48BA-B405-CABE88036D09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1301263"/>
            <a:ext cx="8931730" cy="4597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spcBef>
                <a:spcPts val="1800"/>
              </a:spcBef>
              <a:buClr>
                <a:schemeClr val="accent4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20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75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40000"/>
                  <a:lumOff val="6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20000"/>
                  <a:lumOff val="8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800" dirty="0">
                <a:solidFill>
                  <a:srgbClr val="0000CC"/>
                </a:solidFill>
                <a:latin typeface="Arial" charset="0"/>
              </a:rPr>
              <a:t>Applicant: District, by Resolution</a:t>
            </a:r>
          </a:p>
          <a:p>
            <a:r>
              <a:rPr lang="en-US" altLang="en-US" sz="2800" dirty="0">
                <a:solidFill>
                  <a:srgbClr val="0000CC"/>
                </a:solidFill>
                <a:latin typeface="Arial" charset="0"/>
              </a:rPr>
              <a:t>Location: One parcel located at 3266 Beach Club Road (APNs 005-390-002) </a:t>
            </a:r>
            <a:r>
              <a:rPr lang="en-US" altLang="en-US" sz="2800">
                <a:solidFill>
                  <a:srgbClr val="0000CC"/>
                </a:solidFill>
                <a:latin typeface="Arial" charset="0"/>
              </a:rPr>
              <a:t>total 0.43 </a:t>
            </a:r>
            <a:r>
              <a:rPr lang="en-US" altLang="en-US" sz="2800" dirty="0">
                <a:solidFill>
                  <a:srgbClr val="0000CC"/>
                </a:solidFill>
                <a:latin typeface="Arial" charset="0"/>
              </a:rPr>
              <a:t>acres </a:t>
            </a:r>
          </a:p>
          <a:p>
            <a:r>
              <a:rPr lang="en-US" altLang="en-US" sz="2800" dirty="0">
                <a:solidFill>
                  <a:srgbClr val="0000CC"/>
                </a:solidFill>
                <a:latin typeface="+mj-lt"/>
              </a:rPr>
              <a:t>Purpose: </a:t>
            </a:r>
            <a:r>
              <a:rPr lang="en-US" sz="2800" dirty="0">
                <a:solidFill>
                  <a:srgbClr val="0000CC"/>
                </a:solidFill>
                <a:effectLst/>
                <a:latin typeface="+mj-lt"/>
                <a:ea typeface="Times New Roman" panose="02020603050405020304" pitchFamily="18" charset="0"/>
              </a:rPr>
              <a:t>Annex into the Carpinteria Sanitary District to provide sanitary sewer services to an existing single-family residence </a:t>
            </a:r>
            <a:endParaRPr lang="en-US" altLang="en-US" sz="2800" dirty="0">
              <a:solidFill>
                <a:srgbClr val="0000CC"/>
              </a:solidFill>
              <a:latin typeface="+mj-lt"/>
            </a:endParaRPr>
          </a:p>
          <a:p>
            <a:r>
              <a:rPr lang="en-US" altLang="en-US" sz="2800" dirty="0">
                <a:solidFill>
                  <a:srgbClr val="0000CC"/>
                </a:solidFill>
                <a:latin typeface="Arial" charset="0"/>
              </a:rPr>
              <a:t>Sphere of Influence: The proposal area is outside of the District’s Sphere of Influence (Updated in 2017)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DCC9808F-EC6F-43D6-92FE-79B6E387B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53955" y="5680529"/>
            <a:ext cx="2538045" cy="253945"/>
          </a:xfrm>
        </p:spPr>
        <p:txBody>
          <a:bodyPr/>
          <a:lstStyle/>
          <a:p>
            <a:r>
              <a:rPr lang="en-US" sz="1350" dirty="0">
                <a:solidFill>
                  <a:schemeClr val="tx1"/>
                </a:solidFill>
              </a:rPr>
              <a:t>Change of Organization Item No 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BFB1035-FC87-44EF-B039-A95793256C9D}"/>
              </a:ext>
            </a:extLst>
          </p:cNvPr>
          <p:cNvSpPr txBox="1">
            <a:spLocks/>
          </p:cNvSpPr>
          <p:nvPr/>
        </p:nvSpPr>
        <p:spPr>
          <a:xfrm>
            <a:off x="0" y="261350"/>
            <a:ext cx="2652961" cy="99417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61665D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/>
              <a:t>Vicinity Map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EF23B1A-F20E-4779-B2A0-00596A10CD53}"/>
              </a:ext>
            </a:extLst>
          </p:cNvPr>
          <p:cNvSpPr txBox="1">
            <a:spLocks/>
          </p:cNvSpPr>
          <p:nvPr/>
        </p:nvSpPr>
        <p:spPr>
          <a:xfrm>
            <a:off x="10673442" y="6354422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CAD7A0B-AF7C-4B0B-8592-C1134618BF8F}" type="slidenum">
              <a:rPr lang="en-US" altLang="en-US" sz="2000"/>
              <a:pPr/>
              <a:t>3</a:t>
            </a:fld>
            <a:endParaRPr lang="en-US" alt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A7D60E0-D83D-4D29-9CE3-DD7248A1B39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887702" y="0"/>
            <a:ext cx="7756686" cy="5994400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287B7057-7F8C-4CBF-BFE0-2234861451CE}"/>
              </a:ext>
            </a:extLst>
          </p:cNvPr>
          <p:cNvSpPr txBox="1">
            <a:spLocks/>
          </p:cNvSpPr>
          <p:nvPr/>
        </p:nvSpPr>
        <p:spPr>
          <a:xfrm>
            <a:off x="10673442" y="6354422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CAD7A0B-AF7C-4B0B-8592-C1134618BF8F}" type="slidenum">
              <a:rPr lang="en-US" altLang="en-US" sz="2000"/>
              <a:pPr/>
              <a:t>4</a:t>
            </a:fld>
            <a:endParaRPr lang="en-US" altLang="en-US" sz="2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BFB1035-FC87-44EF-B039-A95793256C9D}"/>
              </a:ext>
            </a:extLst>
          </p:cNvPr>
          <p:cNvSpPr txBox="1">
            <a:spLocks/>
          </p:cNvSpPr>
          <p:nvPr/>
        </p:nvSpPr>
        <p:spPr>
          <a:xfrm>
            <a:off x="0" y="261350"/>
            <a:ext cx="2590800" cy="99417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61665D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/>
              <a:t>Annexation</a:t>
            </a:r>
          </a:p>
          <a:p>
            <a:r>
              <a:rPr lang="en-US" dirty="0"/>
              <a:t>Map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248C9D8-6B87-459F-B01B-DF825240C24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717092" y="0"/>
            <a:ext cx="7842921" cy="603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019360"/>
      </p:ext>
    </p:extLst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93CD5-A318-4F72-9CFE-D4777A363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3955" y="594518"/>
            <a:ext cx="2538046" cy="449659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anose="0207040306080B030204" pitchFamily="18" charset="0"/>
              </a:defRPr>
            </a:lvl1pPr>
          </a:lstStyle>
          <a:p>
            <a:pPr algn="just"/>
            <a:r>
              <a:rPr lang="en-US" sz="1400" b="1" kern="0" dirty="0">
                <a:solidFill>
                  <a:srgbClr val="777777"/>
                </a:solidFill>
              </a:rPr>
              <a:t>LAFCO </a:t>
            </a:r>
          </a:p>
          <a:p>
            <a:pPr algn="r"/>
            <a:r>
              <a:rPr lang="en-US" sz="1400" b="1" dirty="0">
                <a:solidFill>
                  <a:srgbClr val="777777"/>
                </a:solidFill>
                <a:ea typeface="Times New Roman" panose="02020603050405020304" pitchFamily="18" charset="0"/>
              </a:rPr>
              <a:t>Santa Barbara Local Agency Formation Commission</a:t>
            </a:r>
            <a:endParaRPr lang="en-US" sz="1400" dirty="0">
              <a:solidFill>
                <a:srgbClr val="777777"/>
              </a:solidFill>
              <a:ea typeface="Times New Roman" panose="02020603050405020304" pitchFamily="18" charset="0"/>
            </a:endParaRPr>
          </a:p>
          <a:p>
            <a:endParaRPr lang="en-US" sz="1400" dirty="0">
              <a:solidFill>
                <a:srgbClr val="777777"/>
              </a:solidFill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3E46613B-2BC6-460B-BB18-D263FDAD3900}"/>
              </a:ext>
            </a:extLst>
          </p:cNvPr>
          <p:cNvSpPr txBox="1">
            <a:spLocks/>
          </p:cNvSpPr>
          <p:nvPr/>
        </p:nvSpPr>
        <p:spPr>
          <a:xfrm>
            <a:off x="9220200" y="6389591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CAD7A0B-AF7C-4B0B-8592-C1134618BF8F}" type="slidenum">
              <a:rPr lang="en-US" altLang="en-US" sz="2000"/>
              <a:pPr/>
              <a:t>5</a:t>
            </a:fld>
            <a:endParaRPr lang="en-US" altLang="en-US" sz="20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1EB9E8BB-AF64-4E23-BA6C-1F0AD9CEEC15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1304239"/>
            <a:ext cx="8997044" cy="4422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spcBef>
                <a:spcPts val="1800"/>
              </a:spcBef>
              <a:buClr>
                <a:schemeClr val="accent4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20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75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40000"/>
                  <a:lumOff val="6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20000"/>
                  <a:lumOff val="8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00CC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The land use </a:t>
            </a:r>
            <a:r>
              <a:rPr lang="en-US" sz="2800" dirty="0">
                <a:solidFill>
                  <a:srgbClr val="0000CC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is residential with one developed parcel with one Single-Family residence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00CC"/>
                </a:solidFill>
                <a:latin typeface="+mj-lt"/>
                <a:ea typeface="Times New Roman" panose="02020603050405020304" pitchFamily="18" charset="0"/>
              </a:rPr>
              <a:t>No changes in land use will be facilitated by the proposed boundary change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00CC"/>
                </a:solidFill>
                <a:latin typeface="+mj-lt"/>
                <a:ea typeface="Times New Roman" panose="02020603050405020304" pitchFamily="18" charset="0"/>
              </a:rPr>
              <a:t>L</a:t>
            </a:r>
            <a:r>
              <a:rPr lang="en-US" sz="2800" dirty="0">
                <a:solidFill>
                  <a:srgbClr val="0000CC"/>
                </a:solidFill>
                <a:effectLst/>
                <a:latin typeface="+mj-lt"/>
                <a:ea typeface="Times New Roman" panose="02020603050405020304" pitchFamily="18" charset="0"/>
              </a:rPr>
              <a:t>and use designations and zoning are residential in the County (Residential 4.6 Zoned 8-R-1) </a:t>
            </a:r>
            <a:endParaRPr lang="en-US" altLang="en-US" sz="2800" dirty="0">
              <a:solidFill>
                <a:srgbClr val="0000CC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4571306-217C-4ED6-994F-C51DE429B1C7}"/>
              </a:ext>
            </a:extLst>
          </p:cNvPr>
          <p:cNvSpPr txBox="1">
            <a:spLocks/>
          </p:cNvSpPr>
          <p:nvPr/>
        </p:nvSpPr>
        <p:spPr>
          <a:xfrm>
            <a:off x="825177" y="-94250"/>
            <a:ext cx="8171865" cy="99417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61665D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/>
              <a:t>	</a:t>
            </a:r>
            <a:r>
              <a:rPr lang="en-US" sz="3300" dirty="0"/>
              <a:t>Land Use, Planning and Zoning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18F8AB76-4B13-4B56-8F7C-2BD861BD4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53955" y="5680529"/>
            <a:ext cx="2538045" cy="253945"/>
          </a:xfrm>
        </p:spPr>
        <p:txBody>
          <a:bodyPr/>
          <a:lstStyle/>
          <a:p>
            <a:r>
              <a:rPr lang="en-US" sz="1350" dirty="0">
                <a:solidFill>
                  <a:schemeClr val="tx1"/>
                </a:solidFill>
              </a:rPr>
              <a:t>Change of Organization Item No 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2BC1D-C3A7-4D60-925B-13C194AE3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3955" y="594518"/>
            <a:ext cx="2538046" cy="449659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anose="0207040306080B030204" pitchFamily="18" charset="0"/>
              </a:defRPr>
            </a:lvl1pPr>
          </a:lstStyle>
          <a:p>
            <a:pPr algn="just"/>
            <a:r>
              <a:rPr lang="en-US" sz="1400" b="1" kern="0" dirty="0">
                <a:solidFill>
                  <a:srgbClr val="777777"/>
                </a:solidFill>
              </a:rPr>
              <a:t>LAFCO </a:t>
            </a:r>
          </a:p>
          <a:p>
            <a:pPr algn="r"/>
            <a:r>
              <a:rPr lang="en-US" sz="1400" b="1" dirty="0">
                <a:solidFill>
                  <a:srgbClr val="777777"/>
                </a:solidFill>
                <a:ea typeface="Times New Roman" panose="02020603050405020304" pitchFamily="18" charset="0"/>
              </a:rPr>
              <a:t>Santa Barbara Local Agency Formation Commission</a:t>
            </a:r>
            <a:endParaRPr lang="en-US" sz="1400" dirty="0">
              <a:solidFill>
                <a:srgbClr val="777777"/>
              </a:solidFill>
              <a:ea typeface="Times New Roman" panose="02020603050405020304" pitchFamily="18" charset="0"/>
            </a:endParaRPr>
          </a:p>
          <a:p>
            <a:endParaRPr lang="en-US" sz="1400" dirty="0">
              <a:solidFill>
                <a:srgbClr val="777777"/>
              </a:solidFill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ED3CB6C8-BA9E-4708-BC00-3EBB7BD37746}"/>
              </a:ext>
            </a:extLst>
          </p:cNvPr>
          <p:cNvSpPr txBox="1">
            <a:spLocks/>
          </p:cNvSpPr>
          <p:nvPr/>
        </p:nvSpPr>
        <p:spPr>
          <a:xfrm>
            <a:off x="9220200" y="6389591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CAD7A0B-AF7C-4B0B-8592-C1134618BF8F}" type="slidenum">
              <a:rPr lang="en-US" altLang="en-US" sz="2000"/>
              <a:pPr/>
              <a:t>6</a:t>
            </a:fld>
            <a:endParaRPr lang="en-US" altLang="en-US" sz="2000" dirty="0"/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77A7D62B-0D3A-46A7-83DD-49134CB80B0A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1304238"/>
            <a:ext cx="8997043" cy="4681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spcBef>
                <a:spcPts val="1800"/>
              </a:spcBef>
              <a:buClr>
                <a:schemeClr val="accent4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20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75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40000"/>
                  <a:lumOff val="6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20000"/>
                  <a:lumOff val="8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Arial Unicode MS"/>
              </a:rPr>
              <a:t>The District’s Plan for Services outline the adequate services, facilities, and improvements</a:t>
            </a:r>
          </a:p>
          <a:p>
            <a:r>
              <a:rPr lang="en-US" sz="2800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Arial Unicode MS"/>
              </a:rPr>
              <a:t>The Plan for Services address the provision of governmental services and financing of improvements</a:t>
            </a:r>
          </a:p>
          <a:p>
            <a:r>
              <a:rPr lang="en-US" sz="2800" dirty="0">
                <a:solidFill>
                  <a:srgbClr val="0000CC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 Unicode MS"/>
              </a:rPr>
              <a:t>Plan for Services </a:t>
            </a:r>
            <a:r>
              <a:rPr lang="en-US" sz="2800" dirty="0">
                <a:solidFill>
                  <a:srgbClr val="0000CC"/>
                </a:solidFill>
                <a:effectLst/>
                <a:highlight>
                  <a:srgbClr val="FFFFFF"/>
                </a:highlight>
                <a:latin typeface="+mj-lt"/>
                <a:ea typeface="Arial Unicode MS"/>
              </a:rPr>
              <a:t>found in Attachment F </a:t>
            </a:r>
          </a:p>
          <a:p>
            <a:r>
              <a:rPr lang="en-US" sz="2800" dirty="0">
                <a:solidFill>
                  <a:srgbClr val="0000CC"/>
                </a:solidFill>
                <a:latin typeface="+mj-lt"/>
                <a:ea typeface="Times New Roman" panose="02020603050405020304" pitchFamily="18" charset="0"/>
              </a:rPr>
              <a:t>E</a:t>
            </a:r>
            <a:r>
              <a:rPr lang="en-US" sz="2800" dirty="0">
                <a:solidFill>
                  <a:srgbClr val="0000CC"/>
                </a:solidFill>
                <a:effectLst/>
                <a:latin typeface="+mj-lt"/>
                <a:ea typeface="Times New Roman" panose="02020603050405020304" pitchFamily="18" charset="0"/>
              </a:rPr>
              <a:t>xisting sewer line is northerly on Padaro Lane at approx. 200 lineal feet</a:t>
            </a:r>
            <a:endParaRPr lang="en-US" sz="2800" dirty="0">
              <a:solidFill>
                <a:srgbClr val="0000CC"/>
              </a:solidFill>
              <a:effectLst/>
              <a:latin typeface="+mj-lt"/>
              <a:ea typeface="Arial Unicode M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05ABFF4-5D59-4EB3-B702-2D400659EF97}"/>
              </a:ext>
            </a:extLst>
          </p:cNvPr>
          <p:cNvSpPr txBox="1">
            <a:spLocks/>
          </p:cNvSpPr>
          <p:nvPr/>
        </p:nvSpPr>
        <p:spPr>
          <a:xfrm>
            <a:off x="825177" y="-94250"/>
            <a:ext cx="8171865" cy="99417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61665D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/>
              <a:t>	</a:t>
            </a:r>
            <a:r>
              <a:rPr lang="en-US" sz="3300" dirty="0"/>
              <a:t>Plan for Services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1D7ABED1-8EC7-482A-9273-21DA5F7D2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53955" y="5680529"/>
            <a:ext cx="2538045" cy="253945"/>
          </a:xfrm>
        </p:spPr>
        <p:txBody>
          <a:bodyPr/>
          <a:lstStyle/>
          <a:p>
            <a:r>
              <a:rPr lang="en-US" sz="1350" dirty="0">
                <a:solidFill>
                  <a:schemeClr val="tx1"/>
                </a:solidFill>
              </a:rPr>
              <a:t>Change of Organization Item No 1</a:t>
            </a:r>
          </a:p>
        </p:txBody>
      </p:sp>
    </p:spTree>
    <p:extLst>
      <p:ext uri="{BB962C8B-B14F-4D97-AF65-F5344CB8AC3E}">
        <p14:creationId xmlns:p14="http://schemas.microsoft.com/office/powerpoint/2010/main" val="59282501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2BC1D-C3A7-4D60-925B-13C194AE3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3955" y="594518"/>
            <a:ext cx="2538046" cy="449659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anose="0207040306080B030204" pitchFamily="18" charset="0"/>
              </a:defRPr>
            </a:lvl1pPr>
          </a:lstStyle>
          <a:p>
            <a:pPr algn="just"/>
            <a:r>
              <a:rPr lang="en-US" sz="1400" b="1" kern="0" dirty="0">
                <a:solidFill>
                  <a:srgbClr val="777777"/>
                </a:solidFill>
              </a:rPr>
              <a:t>LAFCO </a:t>
            </a:r>
          </a:p>
          <a:p>
            <a:pPr algn="r"/>
            <a:r>
              <a:rPr lang="en-US" sz="1400" b="1" dirty="0">
                <a:solidFill>
                  <a:srgbClr val="777777"/>
                </a:solidFill>
                <a:ea typeface="Times New Roman" panose="02020603050405020304" pitchFamily="18" charset="0"/>
              </a:rPr>
              <a:t>Santa Barbara Local Agency Formation Commission</a:t>
            </a:r>
            <a:endParaRPr lang="en-US" sz="1400" dirty="0">
              <a:solidFill>
                <a:srgbClr val="777777"/>
              </a:solidFill>
              <a:ea typeface="Times New Roman" panose="02020603050405020304" pitchFamily="18" charset="0"/>
            </a:endParaRPr>
          </a:p>
          <a:p>
            <a:endParaRPr lang="en-US" sz="1400" dirty="0">
              <a:solidFill>
                <a:srgbClr val="777777"/>
              </a:solidFill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ED3CB6C8-BA9E-4708-BC00-3EBB7BD37746}"/>
              </a:ext>
            </a:extLst>
          </p:cNvPr>
          <p:cNvSpPr txBox="1">
            <a:spLocks/>
          </p:cNvSpPr>
          <p:nvPr/>
        </p:nvSpPr>
        <p:spPr>
          <a:xfrm>
            <a:off x="9220200" y="6389591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CAD7A0B-AF7C-4B0B-8592-C1134618BF8F}" type="slidenum">
              <a:rPr lang="en-US" altLang="en-US" sz="2000"/>
              <a:pPr/>
              <a:t>7</a:t>
            </a:fld>
            <a:endParaRPr lang="en-US" altLang="en-US" sz="2000" dirty="0"/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77A7D62B-0D3A-46A7-83DD-49134CB80B0A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1304238"/>
            <a:ext cx="8997043" cy="4681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spcBef>
                <a:spcPts val="1800"/>
              </a:spcBef>
              <a:buClr>
                <a:schemeClr val="accent4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20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75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40000"/>
                  <a:lumOff val="6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20000"/>
                  <a:lumOff val="8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0" i="0" u="none" strike="noStrike" baseline="0" dirty="0">
                <a:solidFill>
                  <a:srgbClr val="0000CC"/>
                </a:solidFill>
                <a:latin typeface="+mj-lt"/>
              </a:rPr>
              <a:t>The proposal is Categorically Exemption pursuant to Public Resources Code Sections 21000, Section 15319, Class 19 &amp; Section 15303, Class 3 </a:t>
            </a:r>
          </a:p>
          <a:p>
            <a:endParaRPr lang="en-US" sz="2800" dirty="0">
              <a:solidFill>
                <a:srgbClr val="0000CC"/>
              </a:solidFill>
              <a:effectLst/>
              <a:latin typeface="Arial" panose="020B0604020202020204" pitchFamily="34" charset="0"/>
              <a:ea typeface="Arial Unicode MS"/>
            </a:endParaRPr>
          </a:p>
          <a:p>
            <a:r>
              <a:rPr lang="en-US" sz="2800" dirty="0">
                <a:solidFill>
                  <a:srgbClr val="0000CC"/>
                </a:solidFill>
                <a:effectLst/>
                <a:latin typeface="+mj-lt"/>
                <a:ea typeface="Times New Roman" panose="02020603050405020304" pitchFamily="18" charset="0"/>
              </a:rPr>
              <a:t>Annexation of </a:t>
            </a:r>
            <a:r>
              <a:rPr lang="en-US" sz="2800" dirty="0">
                <a:solidFill>
                  <a:srgbClr val="0000CC"/>
                </a:solidFill>
                <a:latin typeface="+mj-lt"/>
                <a:ea typeface="Times New Roman" panose="02020603050405020304" pitchFamily="18" charset="0"/>
              </a:rPr>
              <a:t>individual small parcels for facilities exempt by Section 15303 &amp; S</a:t>
            </a:r>
            <a:r>
              <a:rPr lang="en-US" sz="2800" dirty="0">
                <a:solidFill>
                  <a:srgbClr val="0000CC"/>
                </a:solidFill>
                <a:effectLst/>
                <a:latin typeface="+mj-lt"/>
                <a:ea typeface="Times New Roman" panose="02020603050405020304" pitchFamily="18" charset="0"/>
              </a:rPr>
              <a:t>ection 15303, Class 3 New Construction or Conversion of Small Structures</a:t>
            </a:r>
            <a:endParaRPr lang="en-US" sz="2800" dirty="0">
              <a:solidFill>
                <a:srgbClr val="0000CC"/>
              </a:solidFill>
              <a:effectLst/>
              <a:latin typeface="+mj-lt"/>
              <a:ea typeface="Arial Unicode M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05ABFF4-5D59-4EB3-B702-2D400659EF97}"/>
              </a:ext>
            </a:extLst>
          </p:cNvPr>
          <p:cNvSpPr txBox="1">
            <a:spLocks/>
          </p:cNvSpPr>
          <p:nvPr/>
        </p:nvSpPr>
        <p:spPr>
          <a:xfrm>
            <a:off x="825177" y="-94250"/>
            <a:ext cx="8171865" cy="99417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61665D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/>
              <a:t>	</a:t>
            </a:r>
            <a:r>
              <a:rPr lang="en-US" sz="3300" dirty="0"/>
              <a:t>Environmental Determination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140C7350-B531-4A93-A348-B2AD45873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53955" y="5680529"/>
            <a:ext cx="2538045" cy="253945"/>
          </a:xfrm>
        </p:spPr>
        <p:txBody>
          <a:bodyPr/>
          <a:lstStyle/>
          <a:p>
            <a:r>
              <a:rPr lang="en-US" sz="1350" dirty="0">
                <a:solidFill>
                  <a:schemeClr val="tx1"/>
                </a:solidFill>
              </a:rPr>
              <a:t>Change of Organization Item No 1</a:t>
            </a:r>
          </a:p>
        </p:txBody>
      </p:sp>
    </p:spTree>
    <p:extLst>
      <p:ext uri="{BB962C8B-B14F-4D97-AF65-F5344CB8AC3E}">
        <p14:creationId xmlns:p14="http://schemas.microsoft.com/office/powerpoint/2010/main" val="156715968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2BC1D-C3A7-4D60-925B-13C194AE3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3955" y="594518"/>
            <a:ext cx="2538046" cy="449659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anose="0207040306080B030204" pitchFamily="18" charset="0"/>
              </a:defRPr>
            </a:lvl1pPr>
          </a:lstStyle>
          <a:p>
            <a:pPr algn="just"/>
            <a:r>
              <a:rPr lang="en-US" sz="1400" b="1" kern="0" dirty="0">
                <a:solidFill>
                  <a:srgbClr val="777777"/>
                </a:solidFill>
              </a:rPr>
              <a:t>LAFCO </a:t>
            </a:r>
          </a:p>
          <a:p>
            <a:pPr algn="r"/>
            <a:r>
              <a:rPr lang="en-US" sz="1400" b="1" dirty="0">
                <a:solidFill>
                  <a:srgbClr val="777777"/>
                </a:solidFill>
                <a:ea typeface="Times New Roman" panose="02020603050405020304" pitchFamily="18" charset="0"/>
              </a:rPr>
              <a:t>Santa Barbara Local Agency Formation Commission</a:t>
            </a:r>
            <a:endParaRPr lang="en-US" sz="1400" dirty="0">
              <a:solidFill>
                <a:srgbClr val="777777"/>
              </a:solidFill>
              <a:ea typeface="Times New Roman" panose="02020603050405020304" pitchFamily="18" charset="0"/>
            </a:endParaRPr>
          </a:p>
          <a:p>
            <a:endParaRPr lang="en-US" sz="1400" dirty="0">
              <a:solidFill>
                <a:srgbClr val="777777"/>
              </a:solidFill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ED3CB6C8-BA9E-4708-BC00-3EBB7BD37746}"/>
              </a:ext>
            </a:extLst>
          </p:cNvPr>
          <p:cNvSpPr txBox="1">
            <a:spLocks/>
          </p:cNvSpPr>
          <p:nvPr/>
        </p:nvSpPr>
        <p:spPr>
          <a:xfrm>
            <a:off x="9220200" y="6389591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CAD7A0B-AF7C-4B0B-8592-C1134618BF8F}" type="slidenum">
              <a:rPr lang="en-US" altLang="en-US" sz="2000"/>
              <a:pPr/>
              <a:t>8</a:t>
            </a:fld>
            <a:endParaRPr lang="en-US" altLang="en-US" sz="2000" dirty="0"/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77A7D62B-0D3A-46A7-83DD-49134CB80B0A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1304238"/>
            <a:ext cx="9196756" cy="4681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spcBef>
                <a:spcPts val="1800"/>
              </a:spcBef>
              <a:buClr>
                <a:schemeClr val="accent4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20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75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40000"/>
                  <a:lumOff val="6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20000"/>
                  <a:lumOff val="8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0" i="0" u="none" strike="noStrike" baseline="0" dirty="0">
                <a:solidFill>
                  <a:srgbClr val="0000CC"/>
                </a:solidFill>
                <a:latin typeface="+mj-lt"/>
              </a:rPr>
              <a:t>Parcel is “uninhabited” – less than 12 voters             (GC sec. 56079.5)</a:t>
            </a:r>
          </a:p>
          <a:p>
            <a:pPr algn="l"/>
            <a:r>
              <a:rPr lang="en-US" sz="2800" b="0" i="0" u="none" strike="noStrike" baseline="0" dirty="0">
                <a:solidFill>
                  <a:srgbClr val="0000CC"/>
                </a:solidFill>
                <a:latin typeface="+mj-lt"/>
              </a:rPr>
              <a:t>The District has consented to waving conducting authority proceedings</a:t>
            </a:r>
          </a:p>
          <a:p>
            <a:r>
              <a:rPr lang="en-US" sz="2800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Arial Unicode MS"/>
              </a:rPr>
              <a:t>The Property owners have also consented to the annexation</a:t>
            </a:r>
          </a:p>
          <a:p>
            <a:r>
              <a:rPr lang="en-US" sz="2800" dirty="0">
                <a:solidFill>
                  <a:srgbClr val="0000CC"/>
                </a:solidFill>
                <a:effectLst/>
                <a:latin typeface="+mj-lt"/>
                <a:ea typeface="Times New Roman" panose="02020603050405020304" pitchFamily="18" charset="0"/>
              </a:rPr>
              <a:t>Therefore, the annexation can proceed without notice, hearing and election</a:t>
            </a:r>
            <a:endParaRPr lang="en-US" sz="2800" dirty="0">
              <a:solidFill>
                <a:srgbClr val="0000CC"/>
              </a:solidFill>
              <a:effectLst/>
              <a:latin typeface="+mj-lt"/>
              <a:ea typeface="Arial Unicode M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05ABFF4-5D59-4EB3-B702-2D400659EF97}"/>
              </a:ext>
            </a:extLst>
          </p:cNvPr>
          <p:cNvSpPr txBox="1">
            <a:spLocks/>
          </p:cNvSpPr>
          <p:nvPr/>
        </p:nvSpPr>
        <p:spPr>
          <a:xfrm>
            <a:off x="825177" y="-94250"/>
            <a:ext cx="8171865" cy="99417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61665D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/>
              <a:t>	</a:t>
            </a:r>
            <a:r>
              <a:rPr lang="en-US" sz="3300" dirty="0"/>
              <a:t>District and Landowner Consent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B1767924-163C-47A9-A676-3A89D358C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53955" y="5680529"/>
            <a:ext cx="2538045" cy="253945"/>
          </a:xfrm>
        </p:spPr>
        <p:txBody>
          <a:bodyPr/>
          <a:lstStyle/>
          <a:p>
            <a:r>
              <a:rPr lang="en-US" sz="1350" dirty="0">
                <a:solidFill>
                  <a:schemeClr val="tx1"/>
                </a:solidFill>
              </a:rPr>
              <a:t>Change of Organization Item No 1</a:t>
            </a:r>
          </a:p>
        </p:txBody>
      </p:sp>
    </p:spTree>
    <p:extLst>
      <p:ext uri="{BB962C8B-B14F-4D97-AF65-F5344CB8AC3E}">
        <p14:creationId xmlns:p14="http://schemas.microsoft.com/office/powerpoint/2010/main" val="121776478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2BC1D-C3A7-4D60-925B-13C194AE3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3955" y="594518"/>
            <a:ext cx="2538046" cy="449659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anose="0207040306080B030204" pitchFamily="18" charset="0"/>
              </a:defRPr>
            </a:lvl1pPr>
          </a:lstStyle>
          <a:p>
            <a:pPr algn="just"/>
            <a:r>
              <a:rPr lang="en-US" sz="1400" b="1" kern="0" dirty="0">
                <a:solidFill>
                  <a:srgbClr val="777777"/>
                </a:solidFill>
              </a:rPr>
              <a:t>LAFCO </a:t>
            </a:r>
          </a:p>
          <a:p>
            <a:pPr algn="r"/>
            <a:r>
              <a:rPr lang="en-US" sz="1400" b="1" dirty="0">
                <a:solidFill>
                  <a:srgbClr val="777777"/>
                </a:solidFill>
                <a:ea typeface="Times New Roman" panose="02020603050405020304" pitchFamily="18" charset="0"/>
              </a:rPr>
              <a:t>Santa Barbara Local Agency Formation Commission</a:t>
            </a:r>
            <a:endParaRPr lang="en-US" sz="1400" dirty="0">
              <a:solidFill>
                <a:srgbClr val="777777"/>
              </a:solidFill>
              <a:ea typeface="Times New Roman" panose="02020603050405020304" pitchFamily="18" charset="0"/>
            </a:endParaRPr>
          </a:p>
          <a:p>
            <a:endParaRPr lang="en-US" sz="1400" dirty="0">
              <a:solidFill>
                <a:srgbClr val="777777"/>
              </a:solidFill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ED3CB6C8-BA9E-4708-BC00-3EBB7BD37746}"/>
              </a:ext>
            </a:extLst>
          </p:cNvPr>
          <p:cNvSpPr txBox="1">
            <a:spLocks/>
          </p:cNvSpPr>
          <p:nvPr/>
        </p:nvSpPr>
        <p:spPr>
          <a:xfrm>
            <a:off x="9220200" y="6389591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CAD7A0B-AF7C-4B0B-8592-C1134618BF8F}" type="slidenum">
              <a:rPr lang="en-US" altLang="en-US" sz="2000"/>
              <a:pPr/>
              <a:t>9</a:t>
            </a:fld>
            <a:endParaRPr lang="en-US" altLang="en-US" sz="2000" dirty="0"/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77A7D62B-0D3A-46A7-83DD-49134CB80B0A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1304238"/>
            <a:ext cx="9196756" cy="4681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spcBef>
                <a:spcPts val="1800"/>
              </a:spcBef>
              <a:buClr>
                <a:schemeClr val="accent4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20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75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40000"/>
                  <a:lumOff val="6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4">
                  <a:lumMod val="20000"/>
                  <a:lumOff val="8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bg2">
                    <a:lumMod val="2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300" dirty="0">
                <a:solidFill>
                  <a:srgbClr val="0000CC"/>
                </a:solidFill>
                <a:effectLst/>
                <a:latin typeface="+mj-lt"/>
                <a:ea typeface="Arial Unicode MS"/>
              </a:rPr>
              <a:t>The site is located in an area that allows the District to best provide services in the future</a:t>
            </a:r>
          </a:p>
          <a:p>
            <a:endParaRPr lang="en-US" sz="3300" dirty="0">
              <a:solidFill>
                <a:srgbClr val="0000CC"/>
              </a:solidFill>
              <a:latin typeface="+mj-lt"/>
            </a:endParaRPr>
          </a:p>
          <a:p>
            <a:r>
              <a:rPr lang="en-US" sz="3300" dirty="0">
                <a:solidFill>
                  <a:srgbClr val="0000CC"/>
                </a:solidFill>
                <a:latin typeface="+mj-lt"/>
              </a:rPr>
              <a:t>The proposed sphere of influence amendment and annexation represents a reasonable and logical extension of district services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05ABFF4-5D59-4EB3-B702-2D400659EF97}"/>
              </a:ext>
            </a:extLst>
          </p:cNvPr>
          <p:cNvSpPr txBox="1">
            <a:spLocks/>
          </p:cNvSpPr>
          <p:nvPr/>
        </p:nvSpPr>
        <p:spPr>
          <a:xfrm>
            <a:off x="825177" y="-94250"/>
            <a:ext cx="8171865" cy="99417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61665D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/>
              <a:t>	</a:t>
            </a:r>
            <a:r>
              <a:rPr lang="en-US" sz="3300" dirty="0"/>
              <a:t>Conclusion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C5AD2F5E-AC21-424E-A52E-A68D3B3C6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53955" y="5680529"/>
            <a:ext cx="2538045" cy="253945"/>
          </a:xfrm>
        </p:spPr>
        <p:txBody>
          <a:bodyPr/>
          <a:lstStyle/>
          <a:p>
            <a:r>
              <a:rPr lang="en-US" sz="1350" dirty="0">
                <a:solidFill>
                  <a:schemeClr val="tx1"/>
                </a:solidFill>
              </a:rPr>
              <a:t>Change of Organization Item No 1</a:t>
            </a:r>
          </a:p>
        </p:txBody>
      </p:sp>
    </p:spTree>
    <p:extLst>
      <p:ext uri="{BB962C8B-B14F-4D97-AF65-F5344CB8AC3E}">
        <p14:creationId xmlns:p14="http://schemas.microsoft.com/office/powerpoint/2010/main" val="219692534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SLO City PowerPoint Template">
  <a:themeElements>
    <a:clrScheme name="Custom 7">
      <a:dk1>
        <a:srgbClr val="455560"/>
      </a:dk1>
      <a:lt1>
        <a:sysClr val="window" lastClr="FFFFFF"/>
      </a:lt1>
      <a:dk2>
        <a:srgbClr val="2D2F2B"/>
      </a:dk2>
      <a:lt2>
        <a:srgbClr val="DEDED7"/>
      </a:lt2>
      <a:accent1>
        <a:srgbClr val="003E7E"/>
      </a:accent1>
      <a:accent2>
        <a:srgbClr val="B0CBEA"/>
      </a:accent2>
      <a:accent3>
        <a:srgbClr val="C5C19D"/>
      </a:accent3>
      <a:accent4>
        <a:srgbClr val="DE791C"/>
      </a:accent4>
      <a:accent5>
        <a:srgbClr val="994708"/>
      </a:accent5>
      <a:accent6>
        <a:srgbClr val="E9D666"/>
      </a:accent6>
      <a:hlink>
        <a:srgbClr val="74B6BC"/>
      </a:hlink>
      <a:folHlink>
        <a:srgbClr val="7F95A4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B5AABBB2B79747A7F1A6BF59576555" ma:contentTypeVersion="11" ma:contentTypeDescription="Create a new document." ma:contentTypeScope="" ma:versionID="b89e0f6e37d1ace1c1a1d5019205505f">
  <xsd:schema xmlns:xsd="http://www.w3.org/2001/XMLSchema" xmlns:xs="http://www.w3.org/2001/XMLSchema" xmlns:p="http://schemas.microsoft.com/office/2006/metadata/properties" xmlns:ns1="http://schemas.microsoft.com/sharepoint/v3" xmlns:ns2="731a5dce-ede2-406b-bec2-e5336c1650bb" xmlns:ns3="b7d4edd4-c9c5-46c2-b67e-0596ce8ba7f2" targetNamespace="http://schemas.microsoft.com/office/2006/metadata/properties" ma:root="true" ma:fieldsID="df8b726dfbef1f29f002f84bdb485e23" ns1:_="" ns2:_="" ns3:_="">
    <xsd:import namespace="http://schemas.microsoft.com/sharepoint/v3"/>
    <xsd:import namespace="731a5dce-ede2-406b-bec2-e5336c1650bb"/>
    <xsd:import namespace="b7d4edd4-c9c5-46c2-b67e-0596ce8ba7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1a5dce-ede2-406b-bec2-e5336c1650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d4edd4-c9c5-46c2-b67e-0596ce8ba7f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Requirement 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SharedWithUsers xmlns="b7d4edd4-c9c5-46c2-b67e-0596ce8ba7f2">
      <UserInfo>
        <DisplayName>Scott, Shawna</DisplayName>
        <AccountId>322</AccountId>
        <AccountType/>
      </UserInfo>
      <UserInfo>
        <DisplayName>Emily Creel</DisplayName>
        <AccountId>908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25F81543-D269-4460-9B51-6170F7B622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31a5dce-ede2-406b-bec2-e5336c1650bb"/>
    <ds:schemaRef ds:uri="b7d4edd4-c9c5-46c2-b67e-0596ce8ba7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764FBA-4D6F-4D66-A956-E81B7C4072D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DDAEC0-7CFE-4615-9868-79EA75CAFEA5}">
  <ds:schemaRefs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b7d4edd4-c9c5-46c2-b67e-0596ce8ba7f2"/>
    <ds:schemaRef ds:uri="731a5dce-ede2-406b-bec2-e5336c1650bb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SLO City PowerPoint Template</Template>
  <TotalTime>9259</TotalTime>
  <Words>629</Words>
  <Application>Microsoft Office PowerPoint</Application>
  <PresentationFormat>Widescreen</PresentationFormat>
  <Paragraphs>93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 Unicode MS</vt:lpstr>
      <vt:lpstr>Calibri</vt:lpstr>
      <vt:lpstr>Californian FB</vt:lpstr>
      <vt:lpstr>Tahoma</vt:lpstr>
      <vt:lpstr>Times New Roman</vt:lpstr>
      <vt:lpstr>Wingdings 2</vt:lpstr>
      <vt:lpstr>SLO City PowerPoint Template</vt:lpstr>
      <vt:lpstr>PowerPoint Presentation</vt:lpstr>
      <vt:lpstr> Background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City of San Luis Obispo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 heading set in Arial</dc:title>
  <dc:creator>MP</dc:creator>
  <cp:lastModifiedBy>Administrator Prater</cp:lastModifiedBy>
  <cp:revision>624</cp:revision>
  <cp:lastPrinted>2019-11-19T00:36:38Z</cp:lastPrinted>
  <dcterms:created xsi:type="dcterms:W3CDTF">2014-06-13T21:09:23Z</dcterms:created>
  <dcterms:modified xsi:type="dcterms:W3CDTF">2023-02-08T21:22:05Z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0x010100D0B5AABBB2B79747A7F1A6BF59576555</vt:lpwstr>
  </property>
</Properties>
</file>