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9" r:id="rId4"/>
  </p:sldMasterIdLst>
  <p:notesMasterIdLst>
    <p:notesMasterId r:id="rId10"/>
  </p:notesMasterIdLst>
  <p:handoutMasterIdLst>
    <p:handoutMasterId r:id="rId11"/>
  </p:handoutMasterIdLst>
  <p:sldIdLst>
    <p:sldId id="378" r:id="rId5"/>
    <p:sldId id="258" r:id="rId6"/>
    <p:sldId id="365" r:id="rId7"/>
    <p:sldId id="452" r:id="rId8"/>
    <p:sldId id="283" r:id="rId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77" userDrawn="1">
          <p15:clr>
            <a:srgbClr val="A4A3A4"/>
          </p15:clr>
        </p15:guide>
        <p15:guide id="2" pos="225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y Creel" initials="EC" lastIdx="12" clrIdx="0"/>
  <p:cmAuthor id="2" name="Jaimie Jones" initials="JMJ" lastIdx="2" clrIdx="1"/>
  <p:cmAuthor id="3" name="Scott, Shawna" initials="SS" lastIdx="1" clrIdx="2">
    <p:extLst>
      <p:ext uri="{19B8F6BF-5375-455C-9EA6-DF929625EA0E}">
        <p15:presenceInfo xmlns:p15="http://schemas.microsoft.com/office/powerpoint/2012/main" userId="S::sscott@slocity.org::73d55062-b7ce-4e95-9086-c3c0c699f5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CC"/>
    <a:srgbClr val="CBCED8"/>
    <a:srgbClr val="777777"/>
    <a:srgbClr val="000000"/>
    <a:srgbClr val="FFFFFF"/>
    <a:srgbClr val="F58A38"/>
    <a:srgbClr val="DE791C"/>
    <a:srgbClr val="FFFF00"/>
    <a:srgbClr val="03AD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72738" autoAdjust="0"/>
  </p:normalViewPr>
  <p:slideViewPr>
    <p:cSldViewPr snapToGrid="0">
      <p:cViewPr varScale="1">
        <p:scale>
          <a:sx n="59" d="100"/>
          <a:sy n="59" d="100"/>
        </p:scale>
        <p:origin x="90" y="180"/>
      </p:cViewPr>
      <p:guideLst>
        <p:guide orient="horz" pos="2160"/>
        <p:guide pos="3840"/>
      </p:guideLst>
    </p:cSldViewPr>
  </p:slideViewPr>
  <p:notesTextViewPr>
    <p:cViewPr>
      <p:scale>
        <a:sx n="100" d="100"/>
        <a:sy n="100" d="100"/>
      </p:scale>
      <p:origin x="0" y="0"/>
    </p:cViewPr>
  </p:notesTextViewPr>
  <p:notesViewPr>
    <p:cSldViewPr snapToGrid="0">
      <p:cViewPr>
        <p:scale>
          <a:sx n="100" d="100"/>
          <a:sy n="100" d="100"/>
        </p:scale>
        <p:origin x="660" y="72"/>
      </p:cViewPr>
      <p:guideLst>
        <p:guide orient="horz" pos="2977"/>
        <p:guide pos="225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05348" cy="472567"/>
          </a:xfrm>
          <a:prstGeom prst="rect">
            <a:avLst/>
          </a:prstGeom>
        </p:spPr>
        <p:txBody>
          <a:bodyPr vert="horz" lIns="94947" tIns="47474" rIns="94947" bIns="47474" rtlCol="0"/>
          <a:lstStyle>
            <a:lvl1pPr algn="l">
              <a:defRPr sz="1200"/>
            </a:lvl1pPr>
          </a:lstStyle>
          <a:p>
            <a:endParaRPr lang="en-US" dirty="0"/>
          </a:p>
        </p:txBody>
      </p:sp>
      <p:sp>
        <p:nvSpPr>
          <p:cNvPr id="3" name="Date Placeholder 2"/>
          <p:cNvSpPr>
            <a:spLocks noGrp="1"/>
          </p:cNvSpPr>
          <p:nvPr>
            <p:ph type="dt" sz="quarter" idx="1"/>
          </p:nvPr>
        </p:nvSpPr>
        <p:spPr>
          <a:xfrm>
            <a:off x="4059181" y="0"/>
            <a:ext cx="3105348" cy="472567"/>
          </a:xfrm>
          <a:prstGeom prst="rect">
            <a:avLst/>
          </a:prstGeom>
        </p:spPr>
        <p:txBody>
          <a:bodyPr vert="horz" lIns="94947" tIns="47474" rIns="94947" bIns="47474" rtlCol="0"/>
          <a:lstStyle>
            <a:lvl1pPr algn="r">
              <a:defRPr sz="1200"/>
            </a:lvl1pPr>
          </a:lstStyle>
          <a:p>
            <a:fld id="{DA028EAB-D723-0D48-B637-564574385EDB}" type="datetimeFigureOut">
              <a:rPr lang="en-US" smtClean="0"/>
              <a:pPr/>
              <a:t>3/7/2023</a:t>
            </a:fld>
            <a:endParaRPr lang="en-US" dirty="0"/>
          </a:p>
        </p:txBody>
      </p:sp>
      <p:sp>
        <p:nvSpPr>
          <p:cNvPr id="4" name="Footer Placeholder 3"/>
          <p:cNvSpPr>
            <a:spLocks noGrp="1"/>
          </p:cNvSpPr>
          <p:nvPr>
            <p:ph type="ftr" sz="quarter" idx="2"/>
          </p:nvPr>
        </p:nvSpPr>
        <p:spPr>
          <a:xfrm>
            <a:off x="0" y="8977133"/>
            <a:ext cx="3105348" cy="472567"/>
          </a:xfrm>
          <a:prstGeom prst="rect">
            <a:avLst/>
          </a:prstGeom>
        </p:spPr>
        <p:txBody>
          <a:bodyPr vert="horz" lIns="94947" tIns="47474" rIns="94947" bIns="4747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59181" y="8977133"/>
            <a:ext cx="3105348" cy="472567"/>
          </a:xfrm>
          <a:prstGeom prst="rect">
            <a:avLst/>
          </a:prstGeom>
        </p:spPr>
        <p:txBody>
          <a:bodyPr vert="horz" lIns="94947" tIns="47474" rIns="94947" bIns="47474" rtlCol="0" anchor="b"/>
          <a:lstStyle>
            <a:lvl1pPr algn="r">
              <a:defRPr sz="1200"/>
            </a:lvl1pPr>
          </a:lstStyle>
          <a:p>
            <a:fld id="{C0558B30-57E9-ED45-9A19-91D5A2F8B913}" type="slidenum">
              <a:rPr lang="en-US" smtClean="0"/>
              <a:pPr/>
              <a:t>‹#›</a:t>
            </a:fld>
            <a:endParaRPr lang="en-US" dirty="0"/>
          </a:p>
        </p:txBody>
      </p:sp>
    </p:spTree>
    <p:extLst>
      <p:ext uri="{BB962C8B-B14F-4D97-AF65-F5344CB8AC3E}">
        <p14:creationId xmlns:p14="http://schemas.microsoft.com/office/powerpoint/2010/main" val="500953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05348" cy="472567"/>
          </a:xfrm>
          <a:prstGeom prst="rect">
            <a:avLst/>
          </a:prstGeom>
        </p:spPr>
        <p:txBody>
          <a:bodyPr vert="horz" lIns="94947" tIns="47474" rIns="94947" bIns="47474" rtlCol="0"/>
          <a:lstStyle>
            <a:lvl1pPr algn="l">
              <a:defRPr sz="1200"/>
            </a:lvl1pPr>
          </a:lstStyle>
          <a:p>
            <a:endParaRPr lang="en-US" dirty="0"/>
          </a:p>
        </p:txBody>
      </p:sp>
      <p:sp>
        <p:nvSpPr>
          <p:cNvPr id="3" name="Date Placeholder 2"/>
          <p:cNvSpPr>
            <a:spLocks noGrp="1"/>
          </p:cNvSpPr>
          <p:nvPr>
            <p:ph type="dt" idx="1"/>
          </p:nvPr>
        </p:nvSpPr>
        <p:spPr>
          <a:xfrm>
            <a:off x="4059596" y="0"/>
            <a:ext cx="3105348" cy="472567"/>
          </a:xfrm>
          <a:prstGeom prst="rect">
            <a:avLst/>
          </a:prstGeom>
        </p:spPr>
        <p:txBody>
          <a:bodyPr vert="horz" lIns="94947" tIns="47474" rIns="94947" bIns="47474" rtlCol="0"/>
          <a:lstStyle>
            <a:lvl1pPr algn="r">
              <a:defRPr sz="1200"/>
            </a:lvl1pPr>
          </a:lstStyle>
          <a:p>
            <a:fld id="{DFEF0A2B-08D9-9B4F-9BD7-B13A4A09CDF1}" type="datetimeFigureOut">
              <a:rPr lang="en-US" smtClean="0"/>
              <a:pPr/>
              <a:t>3/7/2023</a:t>
            </a:fld>
            <a:endParaRPr lang="en-US" dirty="0"/>
          </a:p>
        </p:txBody>
      </p:sp>
      <p:sp>
        <p:nvSpPr>
          <p:cNvPr id="4" name="Slide Image Placeholder 3"/>
          <p:cNvSpPr>
            <a:spLocks noGrp="1" noRot="1" noChangeAspect="1"/>
          </p:cNvSpPr>
          <p:nvPr>
            <p:ph type="sldImg" idx="2"/>
          </p:nvPr>
        </p:nvSpPr>
        <p:spPr>
          <a:xfrm>
            <a:off x="433388" y="708025"/>
            <a:ext cx="6300787" cy="3544888"/>
          </a:xfrm>
          <a:prstGeom prst="rect">
            <a:avLst/>
          </a:prstGeom>
          <a:noFill/>
          <a:ln w="12700">
            <a:solidFill>
              <a:prstClr val="black"/>
            </a:solidFill>
          </a:ln>
        </p:spPr>
        <p:txBody>
          <a:bodyPr vert="horz" lIns="94947" tIns="47474" rIns="94947" bIns="47474" rtlCol="0" anchor="ctr"/>
          <a:lstStyle/>
          <a:p>
            <a:endParaRPr lang="en-US" dirty="0"/>
          </a:p>
        </p:txBody>
      </p:sp>
      <p:sp>
        <p:nvSpPr>
          <p:cNvPr id="5" name="Notes Placeholder 4"/>
          <p:cNvSpPr>
            <a:spLocks noGrp="1"/>
          </p:cNvSpPr>
          <p:nvPr>
            <p:ph type="body" sz="quarter" idx="3"/>
          </p:nvPr>
        </p:nvSpPr>
        <p:spPr>
          <a:xfrm>
            <a:off x="716619" y="4489387"/>
            <a:ext cx="5732949" cy="4253103"/>
          </a:xfrm>
          <a:prstGeom prst="rect">
            <a:avLst/>
          </a:prstGeom>
        </p:spPr>
        <p:txBody>
          <a:bodyPr vert="horz" lIns="94947" tIns="47474" rIns="94947" bIns="4747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76586"/>
            <a:ext cx="3105348" cy="472567"/>
          </a:xfrm>
          <a:prstGeom prst="rect">
            <a:avLst/>
          </a:prstGeom>
        </p:spPr>
        <p:txBody>
          <a:bodyPr vert="horz" lIns="94947" tIns="47474" rIns="94947" bIns="4747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59596" y="8976586"/>
            <a:ext cx="3105348" cy="472567"/>
          </a:xfrm>
          <a:prstGeom prst="rect">
            <a:avLst/>
          </a:prstGeom>
        </p:spPr>
        <p:txBody>
          <a:bodyPr vert="horz" lIns="94947" tIns="47474" rIns="94947" bIns="47474" rtlCol="0" anchor="b"/>
          <a:lstStyle>
            <a:lvl1pPr algn="r">
              <a:defRPr sz="1200"/>
            </a:lvl1pPr>
          </a:lstStyle>
          <a:p>
            <a:fld id="{0DAA5BFC-C1C8-A34E-92A1-078669172110}" type="slidenum">
              <a:rPr lang="en-US" smtClean="0"/>
              <a:pPr/>
              <a:t>‹#›</a:t>
            </a:fld>
            <a:endParaRPr lang="en-US" dirty="0"/>
          </a:p>
        </p:txBody>
      </p:sp>
    </p:spTree>
    <p:extLst>
      <p:ext uri="{BB962C8B-B14F-4D97-AF65-F5344CB8AC3E}">
        <p14:creationId xmlns:p14="http://schemas.microsoft.com/office/powerpoint/2010/main" val="39537356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AA5BFC-C1C8-A34E-92A1-078669172110}" type="slidenum">
              <a:rPr lang="en-US" smtClean="0"/>
              <a:pPr/>
              <a:t>1</a:t>
            </a:fld>
            <a:endParaRPr lang="en-US" dirty="0"/>
          </a:p>
        </p:txBody>
      </p:sp>
    </p:spTree>
    <p:extLst>
      <p:ext uri="{BB962C8B-B14F-4D97-AF65-F5344CB8AC3E}">
        <p14:creationId xmlns:p14="http://schemas.microsoft.com/office/powerpoint/2010/main" val="1429180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F5F6726B-DC81-498E-A3CA-A9022044D1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a:solidFill>
                  <a:schemeClr val="tx1"/>
                </a:solidFill>
                <a:latin typeface="Arial" panose="020B0604020202020204" pitchFamily="34" charset="0"/>
              </a:defRPr>
            </a:lvl1pPr>
            <a:lvl2pPr marL="742950" indent="-285750" defTabSz="963613" eaLnBrk="0" hangingPunct="0">
              <a:defRPr>
                <a:solidFill>
                  <a:schemeClr val="tx1"/>
                </a:solidFill>
                <a:latin typeface="Arial" panose="020B0604020202020204" pitchFamily="34" charset="0"/>
              </a:defRPr>
            </a:lvl2pPr>
            <a:lvl3pPr marL="1143000" indent="-228600" defTabSz="963613" eaLnBrk="0" hangingPunct="0">
              <a:defRPr>
                <a:solidFill>
                  <a:schemeClr val="tx1"/>
                </a:solidFill>
                <a:latin typeface="Arial" panose="020B0604020202020204" pitchFamily="34" charset="0"/>
              </a:defRPr>
            </a:lvl3pPr>
            <a:lvl4pPr marL="1600200" indent="-228600" defTabSz="963613" eaLnBrk="0" hangingPunct="0">
              <a:defRPr>
                <a:solidFill>
                  <a:schemeClr val="tx1"/>
                </a:solidFill>
                <a:latin typeface="Arial" panose="020B0604020202020204" pitchFamily="34" charset="0"/>
              </a:defRPr>
            </a:lvl4pPr>
            <a:lvl5pPr marL="2057400" indent="-228600" defTabSz="963613" eaLnBrk="0" hangingPunct="0">
              <a:defRPr>
                <a:solidFill>
                  <a:schemeClr val="tx1"/>
                </a:solidFill>
                <a:latin typeface="Arial" panose="020B0604020202020204" pitchFamily="34" charset="0"/>
              </a:defRPr>
            </a:lvl5pPr>
            <a:lvl6pPr marL="2514600" indent="-228600" defTabSz="963613" eaLnBrk="0" fontAlgn="base" hangingPunct="0">
              <a:spcBef>
                <a:spcPct val="0"/>
              </a:spcBef>
              <a:spcAft>
                <a:spcPct val="0"/>
              </a:spcAft>
              <a:defRPr>
                <a:solidFill>
                  <a:schemeClr val="tx1"/>
                </a:solidFill>
                <a:latin typeface="Arial" panose="020B0604020202020204" pitchFamily="34" charset="0"/>
              </a:defRPr>
            </a:lvl6pPr>
            <a:lvl7pPr marL="2971800" indent="-228600" defTabSz="963613" eaLnBrk="0" fontAlgn="base" hangingPunct="0">
              <a:spcBef>
                <a:spcPct val="0"/>
              </a:spcBef>
              <a:spcAft>
                <a:spcPct val="0"/>
              </a:spcAft>
              <a:defRPr>
                <a:solidFill>
                  <a:schemeClr val="tx1"/>
                </a:solidFill>
                <a:latin typeface="Arial" panose="020B0604020202020204" pitchFamily="34" charset="0"/>
              </a:defRPr>
            </a:lvl7pPr>
            <a:lvl8pPr marL="3429000" indent="-228600" defTabSz="963613" eaLnBrk="0" fontAlgn="base" hangingPunct="0">
              <a:spcBef>
                <a:spcPct val="0"/>
              </a:spcBef>
              <a:spcAft>
                <a:spcPct val="0"/>
              </a:spcAft>
              <a:defRPr>
                <a:solidFill>
                  <a:schemeClr val="tx1"/>
                </a:solidFill>
                <a:latin typeface="Arial" panose="020B0604020202020204" pitchFamily="34" charset="0"/>
              </a:defRPr>
            </a:lvl8pPr>
            <a:lvl9pPr marL="3886200" indent="-228600" defTabSz="96361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48B4BC-2DFB-4DB3-B352-DE1E1BAAB0D1}" type="slidenum">
              <a:rPr lang="en-US" altLang="en-US"/>
              <a:pPr eaLnBrk="1" hangingPunct="1"/>
              <a:t>4</a:t>
            </a:fld>
            <a:endParaRPr lang="en-US" altLang="en-US"/>
          </a:p>
        </p:txBody>
      </p:sp>
      <p:sp>
        <p:nvSpPr>
          <p:cNvPr id="69635" name="Rectangle 7">
            <a:extLst>
              <a:ext uri="{FF2B5EF4-FFF2-40B4-BE49-F238E27FC236}">
                <a16:creationId xmlns:a16="http://schemas.microsoft.com/office/drawing/2014/main" id="{F27024E2-46EC-4BB2-954C-BF2718A70A8D}"/>
              </a:ext>
            </a:extLst>
          </p:cNvPr>
          <p:cNvSpPr txBox="1">
            <a:spLocks noGrp="1" noChangeArrowheads="1"/>
          </p:cNvSpPr>
          <p:nvPr/>
        </p:nvSpPr>
        <p:spPr bwMode="auto">
          <a:xfrm>
            <a:off x="4137025" y="9107488"/>
            <a:ext cx="316388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499" tIns="48250" rIns="96499" bIns="48250" anchor="b"/>
          <a:lstStyle>
            <a:lvl1pPr defTabSz="922338" eaLnBrk="0" hangingPunct="0">
              <a:defRPr>
                <a:solidFill>
                  <a:schemeClr val="tx1"/>
                </a:solidFill>
                <a:latin typeface="Arial" panose="020B0604020202020204" pitchFamily="34" charset="0"/>
              </a:defRPr>
            </a:lvl1pPr>
            <a:lvl2pPr marL="742950" indent="-285750" defTabSz="922338" eaLnBrk="0" hangingPunct="0">
              <a:defRPr>
                <a:solidFill>
                  <a:schemeClr val="tx1"/>
                </a:solidFill>
                <a:latin typeface="Arial" panose="020B0604020202020204" pitchFamily="34" charset="0"/>
              </a:defRPr>
            </a:lvl2pPr>
            <a:lvl3pPr marL="1143000" indent="-228600" defTabSz="922338" eaLnBrk="0" hangingPunct="0">
              <a:defRPr>
                <a:solidFill>
                  <a:schemeClr val="tx1"/>
                </a:solidFill>
                <a:latin typeface="Arial" panose="020B0604020202020204" pitchFamily="34" charset="0"/>
              </a:defRPr>
            </a:lvl3pPr>
            <a:lvl4pPr marL="1600200" indent="-228600" defTabSz="922338" eaLnBrk="0" hangingPunct="0">
              <a:defRPr>
                <a:solidFill>
                  <a:schemeClr val="tx1"/>
                </a:solidFill>
                <a:latin typeface="Arial" panose="020B0604020202020204" pitchFamily="34" charset="0"/>
              </a:defRPr>
            </a:lvl4pPr>
            <a:lvl5pPr marL="2057400" indent="-228600" defTabSz="922338" eaLnBrk="0" hangingPunct="0">
              <a:defRPr>
                <a:solidFill>
                  <a:schemeClr val="tx1"/>
                </a:solidFill>
                <a:latin typeface="Arial" panose="020B0604020202020204" pitchFamily="34" charset="0"/>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929227C2-3E81-412C-965D-0839E2B6DF9D}" type="slidenum">
              <a:rPr lang="en-US" altLang="en-US" sz="1300"/>
              <a:pPr algn="r" eaLnBrk="1" hangingPunct="1"/>
              <a:t>4</a:t>
            </a:fld>
            <a:endParaRPr lang="en-US" altLang="en-US" sz="1300"/>
          </a:p>
        </p:txBody>
      </p:sp>
      <p:sp>
        <p:nvSpPr>
          <p:cNvPr id="69636" name="Rectangle 2">
            <a:extLst>
              <a:ext uri="{FF2B5EF4-FFF2-40B4-BE49-F238E27FC236}">
                <a16:creationId xmlns:a16="http://schemas.microsoft.com/office/drawing/2014/main" id="{B1562944-93C2-4506-8D11-346F04EF5BBA}"/>
              </a:ext>
            </a:extLst>
          </p:cNvPr>
          <p:cNvSpPr>
            <a:spLocks noGrp="1" noRot="1" noChangeAspect="1" noChangeArrowheads="1" noTextEdit="1"/>
          </p:cNvSpPr>
          <p:nvPr>
            <p:ph type="sldImg"/>
          </p:nvPr>
        </p:nvSpPr>
        <p:spPr>
          <a:xfrm>
            <a:off x="460375" y="720725"/>
            <a:ext cx="6386513" cy="3594100"/>
          </a:xfrm>
          <a:prstGeom prst="rect">
            <a:avLst/>
          </a:prstGeom>
          <a:ln/>
        </p:spPr>
      </p:sp>
      <p:sp>
        <p:nvSpPr>
          <p:cNvPr id="69637" name="Rectangle 3">
            <a:extLst>
              <a:ext uri="{FF2B5EF4-FFF2-40B4-BE49-F238E27FC236}">
                <a16:creationId xmlns:a16="http://schemas.microsoft.com/office/drawing/2014/main" id="{E549D3EB-667F-462E-8FF7-F31DA2573AD4}"/>
              </a:ext>
            </a:extLst>
          </p:cNvPr>
          <p:cNvSpPr>
            <a:spLocks noGrp="1" noChangeArrowheads="1"/>
          </p:cNvSpPr>
          <p:nvPr>
            <p:ph type="body" idx="1"/>
          </p:nvPr>
        </p:nvSpPr>
        <p:spPr>
          <a:xfrm>
            <a:off x="973138" y="4554538"/>
            <a:ext cx="5356225" cy="4314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www.sblafco.org/"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www.sblafco.org/"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sblafco.org/"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sblafco.org/"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1008659" y="6356351"/>
            <a:ext cx="914400" cy="365125"/>
          </a:xfrm>
          <a:prstGeom prst="rect">
            <a:avLst/>
          </a:prstGeo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BDB93A9-DE17-42E8-A366-46C30944BF19}" type="slidenum">
              <a:rPr lang="en-US" smtClean="0"/>
              <a:pPr/>
              <a:t>‹#›</a:t>
            </a:fld>
            <a:endParaRPr lang="en-US" dirty="0"/>
          </a:p>
        </p:txBody>
      </p:sp>
      <p:sp>
        <p:nvSpPr>
          <p:cNvPr id="3" name="Title 1"/>
          <p:cNvSpPr>
            <a:spLocks noGrp="1"/>
          </p:cNvSpPr>
          <p:nvPr>
            <p:ph type="title"/>
          </p:nvPr>
        </p:nvSpPr>
        <p:spPr>
          <a:xfrm>
            <a:off x="2904565" y="132416"/>
            <a:ext cx="8677836" cy="1143000"/>
          </a:xfrm>
        </p:spPr>
        <p:txBody>
          <a:bodyPr anchor="t"/>
          <a:lstStyle/>
          <a:p>
            <a:r>
              <a:rPr lang="en-US"/>
              <a:t>Click to edit Master title style</a:t>
            </a:r>
            <a:endParaRPr dirty="0"/>
          </a:p>
        </p:txBody>
      </p:sp>
      <p:sp>
        <p:nvSpPr>
          <p:cNvPr id="4" name="Subtitle 2"/>
          <p:cNvSpPr>
            <a:spLocks noGrp="1"/>
          </p:cNvSpPr>
          <p:nvPr>
            <p:ph type="subTitle" idx="1"/>
          </p:nvPr>
        </p:nvSpPr>
        <p:spPr>
          <a:xfrm>
            <a:off x="2912284" y="866431"/>
            <a:ext cx="7277224" cy="618565"/>
          </a:xfrm>
        </p:spPr>
        <p:txBody>
          <a:bodyPr>
            <a:normAutofit/>
          </a:bodyPr>
          <a:lstStyle>
            <a:lvl1pPr marL="0" indent="0" algn="l">
              <a:spcBef>
                <a:spcPct val="0"/>
              </a:spcBef>
              <a:buNone/>
              <a:defRPr sz="1400">
                <a:solidFill>
                  <a:schemeClr val="bg2">
                    <a:lumMod val="50000"/>
                  </a:schemeClr>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7" name="Rectangle 6">
            <a:extLst>
              <a:ext uri="{FF2B5EF4-FFF2-40B4-BE49-F238E27FC236}">
                <a16:creationId xmlns:a16="http://schemas.microsoft.com/office/drawing/2014/main" id="{43D62FFF-4D35-4C2C-9ED0-C40C987F41F6}"/>
              </a:ext>
            </a:extLst>
          </p:cNvPr>
          <p:cNvSpPr/>
          <p:nvPr userDrawn="1"/>
        </p:nvSpPr>
        <p:spPr>
          <a:xfrm>
            <a:off x="1" y="6129867"/>
            <a:ext cx="12191999" cy="72813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8" name="Rectangle 7">
            <a:extLst>
              <a:ext uri="{FF2B5EF4-FFF2-40B4-BE49-F238E27FC236}">
                <a16:creationId xmlns:a16="http://schemas.microsoft.com/office/drawing/2014/main" id="{B6AF16EE-1352-48BF-AAB7-FD5166CCD4FA}"/>
              </a:ext>
            </a:extLst>
          </p:cNvPr>
          <p:cNvSpPr/>
          <p:nvPr userDrawn="1"/>
        </p:nvSpPr>
        <p:spPr>
          <a:xfrm>
            <a:off x="1" y="6035040"/>
            <a:ext cx="12191999" cy="822960"/>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ts val="1800"/>
              </a:spcBef>
              <a:spcAft>
                <a:spcPct val="0"/>
              </a:spcAft>
              <a:buClrTx/>
              <a:buSzTx/>
              <a:buFontTx/>
              <a:buNone/>
              <a:tabLst/>
            </a:pPr>
            <a:r>
              <a:rPr lang="en-US" sz="1600" dirty="0">
                <a:effectLst/>
                <a:latin typeface="Californian FB" panose="0207040306080B030204" pitchFamily="18" charset="0"/>
                <a:ea typeface="Californian FB" panose="0207040306080B030204" pitchFamily="18" charset="0"/>
                <a:cs typeface="Californian FB" panose="0207040306080B030204" pitchFamily="18" charset="0"/>
              </a:rPr>
              <a:t>SANTA BARBARA LAFCO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www.sblafco.org </a:t>
            </a:r>
            <a:r>
              <a:rPr kumimoji="0" lang="en-US" altLang="en-US" sz="7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a:t>
            </a: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lafco@sblafco.org</a:t>
            </a:r>
            <a:r>
              <a:rPr lang="en-US" sz="1800" dirty="0">
                <a:solidFill>
                  <a:srgbClr val="00B0F0"/>
                </a:solidFill>
                <a:effectLst/>
                <a:latin typeface="Californian FB" panose="0207040306080B030204" pitchFamily="18" charset="0"/>
                <a:ea typeface="Californian FB" panose="0207040306080B030204" pitchFamily="18" charset="0"/>
                <a:cs typeface="Californian FB" panose="0207040306080B030204" pitchFamily="18" charset="0"/>
              </a:rPr>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2D32EA1-4F4E-4A7F-A035-7D630706774D}"/>
              </a:ext>
            </a:extLst>
          </p:cNvPr>
          <p:cNvSpPr/>
          <p:nvPr userDrawn="1"/>
        </p:nvSpPr>
        <p:spPr>
          <a:xfrm>
            <a:off x="1" y="6035040"/>
            <a:ext cx="12191999" cy="822960"/>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ts val="1800"/>
              </a:spcBef>
              <a:spcAft>
                <a:spcPct val="0"/>
              </a:spcAft>
              <a:buClrTx/>
              <a:buSzTx/>
              <a:buFontTx/>
              <a:buNone/>
              <a:tabLst/>
            </a:pPr>
            <a:r>
              <a:rPr lang="en-US" sz="1600" dirty="0">
                <a:effectLst/>
                <a:latin typeface="Californian FB" panose="0207040306080B030204" pitchFamily="18" charset="0"/>
                <a:ea typeface="Californian FB" panose="0207040306080B030204" pitchFamily="18" charset="0"/>
                <a:cs typeface="Californian FB" panose="0207040306080B030204" pitchFamily="18" charset="0"/>
              </a:rPr>
              <a:t>SANTA BARBARA LAFCO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www.sblafco.org </a:t>
            </a:r>
            <a:r>
              <a:rPr kumimoji="0" lang="en-US" altLang="en-US" sz="7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a:t>
            </a: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lafco@sblafco.org</a:t>
            </a:r>
            <a:r>
              <a:rPr lang="en-US" sz="1800" dirty="0">
                <a:solidFill>
                  <a:srgbClr val="00B0F0"/>
                </a:solidFill>
                <a:effectLst/>
                <a:latin typeface="Californian FB" panose="0207040306080B030204" pitchFamily="18" charset="0"/>
                <a:ea typeface="Californian FB" panose="0207040306080B030204" pitchFamily="18" charset="0"/>
                <a:cs typeface="Californian FB" panose="0207040306080B030204" pitchFamily="18" charset="0"/>
              </a:rPr>
              <a:t> </a:t>
            </a:r>
          </a:p>
        </p:txBody>
      </p:sp>
      <p:sp>
        <p:nvSpPr>
          <p:cNvPr id="7" name="Rectangle 6"/>
          <p:cNvSpPr/>
          <p:nvPr/>
        </p:nvSpPr>
        <p:spPr>
          <a:xfrm>
            <a:off x="9616141" y="1"/>
            <a:ext cx="2575859" cy="6858000"/>
          </a:xfrm>
          <a:prstGeom prst="rect">
            <a:avLst/>
          </a:prstGeom>
          <a:solidFill>
            <a:schemeClr val="tx2">
              <a:lumMod val="25000"/>
              <a:lumOff val="7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sz="1800" dirty="0"/>
          </a:p>
        </p:txBody>
      </p:sp>
      <p:sp>
        <p:nvSpPr>
          <p:cNvPr id="2" name="Title 1"/>
          <p:cNvSpPr>
            <a:spLocks noGrp="1"/>
          </p:cNvSpPr>
          <p:nvPr>
            <p:ph type="title"/>
          </p:nvPr>
        </p:nvSpPr>
        <p:spPr/>
        <p:txBody>
          <a:bodyPr/>
          <a:lstStyle/>
          <a:p>
            <a:r>
              <a:rPr lang="en-US"/>
              <a:t>Click to edit Master title style</a:t>
            </a:r>
            <a:endParaRPr dirty="0"/>
          </a:p>
        </p:txBody>
      </p:sp>
      <p:sp>
        <p:nvSpPr>
          <p:cNvPr id="3" name="Content Placeholder 2"/>
          <p:cNvSpPr>
            <a:spLocks noGrp="1"/>
          </p:cNvSpPr>
          <p:nvPr>
            <p:ph idx="1"/>
          </p:nvPr>
        </p:nvSpPr>
        <p:spPr>
          <a:xfrm>
            <a:off x="609599" y="2209801"/>
            <a:ext cx="8677836" cy="37932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a:xfrm>
            <a:off x="246661" y="5578476"/>
            <a:ext cx="8009467" cy="365125"/>
          </a:xfrm>
        </p:spPr>
        <p:txBody>
          <a:bodyPr/>
          <a:lstStyle/>
          <a:p>
            <a:endParaRPr lang="en-US" dirty="0"/>
          </a:p>
        </p:txBody>
      </p:sp>
      <p:sp>
        <p:nvSpPr>
          <p:cNvPr id="4" name="Date Placeholder 3"/>
          <p:cNvSpPr>
            <a:spLocks noGrp="1"/>
          </p:cNvSpPr>
          <p:nvPr>
            <p:ph type="dt" sz="half" idx="10"/>
          </p:nvPr>
        </p:nvSpPr>
        <p:spPr>
          <a:xfrm>
            <a:off x="9616141" y="6356351"/>
            <a:ext cx="2575859" cy="365125"/>
          </a:xfrm>
          <a:prstGeom prst="rect">
            <a:avLst/>
          </a:prstGeom>
        </p:spPr>
        <p:txBody>
          <a:bodyPr/>
          <a:lstStyle>
            <a:lvl1pPr algn="ctr">
              <a:defRPr/>
            </a:lvl1pPr>
          </a:lstStyle>
          <a:p>
            <a:endParaRPr lang="en-US" dirty="0"/>
          </a:p>
        </p:txBody>
      </p:sp>
      <p:cxnSp>
        <p:nvCxnSpPr>
          <p:cNvPr id="10" name="Straight Connector 9"/>
          <p:cNvCxnSpPr/>
          <p:nvPr userDrawn="1"/>
        </p:nvCxnSpPr>
        <p:spPr>
          <a:xfrm rot="5400000">
            <a:off x="6190589" y="3429133"/>
            <a:ext cx="6857206" cy="2117"/>
          </a:xfrm>
          <a:prstGeom prst="line">
            <a:avLst/>
          </a:prstGeom>
          <a:ln>
            <a:solidFill>
              <a:schemeClr val="accent4"/>
            </a:solidFill>
          </a:ln>
        </p:spPr>
        <p:style>
          <a:lnRef idx="2">
            <a:schemeClr val="accent1"/>
          </a:lnRef>
          <a:fillRef idx="0">
            <a:schemeClr val="accent1"/>
          </a:fillRef>
          <a:effectRef idx="1">
            <a:schemeClr val="accent1"/>
          </a:effectRef>
          <a:fontRef idx="minor">
            <a:schemeClr val="tx1"/>
          </a:fontRef>
        </p:style>
      </p:cxnSp>
      <p:sp>
        <p:nvSpPr>
          <p:cNvPr id="11" name="Slide Number Placeholder 5">
            <a:extLst>
              <a:ext uri="{FF2B5EF4-FFF2-40B4-BE49-F238E27FC236}">
                <a16:creationId xmlns:a16="http://schemas.microsoft.com/office/drawing/2014/main" id="{7DCAFFA5-261A-4022-A7C4-A51C93F59B0F}"/>
              </a:ext>
            </a:extLst>
          </p:cNvPr>
          <p:cNvSpPr>
            <a:spLocks noGrp="1"/>
          </p:cNvSpPr>
          <p:nvPr>
            <p:ph type="sldNum" sz="quarter" idx="12"/>
          </p:nvPr>
        </p:nvSpPr>
        <p:spPr>
          <a:xfrm>
            <a:off x="9757973" y="352236"/>
            <a:ext cx="2292195" cy="365125"/>
          </a:xfrm>
          <a:prstGeom prst="rect">
            <a:avLst/>
          </a:prstGeom>
        </p:spPr>
        <p:txBody>
          <a:bodyPr/>
          <a:lstStyle>
            <a:lvl1pPr>
              <a:defRPr>
                <a:latin typeface="Californian FB" panose="0207040306080B030204" pitchFamily="18" charset="0"/>
              </a:defRPr>
            </a:lvl1pPr>
          </a:lstStyle>
          <a:p>
            <a:pPr algn="just"/>
            <a:r>
              <a:rPr lang="en-US" b="1" kern="0" dirty="0"/>
              <a:t>LAFCO </a:t>
            </a:r>
          </a:p>
          <a:p>
            <a:pPr algn="r"/>
            <a:r>
              <a:rPr lang="en-US" b="1" dirty="0">
                <a:ea typeface="Times New Roman" panose="02020603050405020304" pitchFamily="18" charset="0"/>
              </a:rPr>
              <a:t>Santa Barbara Local Agency Formation Commission</a:t>
            </a:r>
            <a:endParaRPr lang="en-US" dirty="0">
              <a:ea typeface="Times New Roman" panose="02020603050405020304" pitchFamily="18" charset="0"/>
            </a:endParaRPr>
          </a:p>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0" y="1"/>
            <a:ext cx="12192000" cy="1135933"/>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ctrTitle"/>
          </p:nvPr>
        </p:nvSpPr>
        <p:spPr>
          <a:xfrm>
            <a:off x="270683" y="50083"/>
            <a:ext cx="11921317" cy="1085850"/>
          </a:xfrm>
        </p:spPr>
        <p:txBody>
          <a:bodyPr>
            <a:normAutofit/>
          </a:bodyPr>
          <a:lstStyle>
            <a:lvl1pPr>
              <a:defRPr sz="3200">
                <a:solidFill>
                  <a:schemeClr val="tx2">
                    <a:lumMod val="75000"/>
                    <a:lumOff val="25000"/>
                  </a:schemeClr>
                </a:solidFill>
              </a:defRPr>
            </a:lvl1pPr>
          </a:lstStyle>
          <a:p>
            <a:r>
              <a:rPr lang="en-US"/>
              <a:t>Click to edit Master title style</a:t>
            </a:r>
            <a:endParaRPr dirty="0"/>
          </a:p>
        </p:txBody>
      </p:sp>
      <p:sp>
        <p:nvSpPr>
          <p:cNvPr id="3" name="Subtitle 2"/>
          <p:cNvSpPr>
            <a:spLocks noGrp="1"/>
          </p:cNvSpPr>
          <p:nvPr>
            <p:ph type="subTitle" idx="1"/>
          </p:nvPr>
        </p:nvSpPr>
        <p:spPr>
          <a:xfrm>
            <a:off x="270684" y="5159031"/>
            <a:ext cx="7277224" cy="618565"/>
          </a:xfrm>
        </p:spPr>
        <p:txBody>
          <a:bodyPr>
            <a:normAutofit/>
          </a:bodyPr>
          <a:lstStyle>
            <a:lvl1pPr marL="0" indent="0" algn="l">
              <a:spcBef>
                <a:spcPct val="0"/>
              </a:spcBef>
              <a:buNone/>
              <a:defRPr sz="14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6" name="Slide Number Placeholder 5"/>
          <p:cNvSpPr>
            <a:spLocks noGrp="1"/>
          </p:cNvSpPr>
          <p:nvPr>
            <p:ph type="sldNum" sz="quarter" idx="12"/>
          </p:nvPr>
        </p:nvSpPr>
        <p:spPr>
          <a:xfrm>
            <a:off x="11020612" y="6356351"/>
            <a:ext cx="914400" cy="365125"/>
          </a:xfrm>
          <a:prstGeom prst="rect">
            <a:avLst/>
          </a:prstGeo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4D7F6446-AE9A-C64B-B107-588072133260}" type="slidenum">
              <a:rPr lang="en-US" smtClean="0"/>
              <a:pPr/>
              <a:t>‹#›</a:t>
            </a:fld>
            <a:endParaRPr lang="en-US" dirty="0"/>
          </a:p>
        </p:txBody>
      </p:sp>
      <p:sp>
        <p:nvSpPr>
          <p:cNvPr id="9" name="Picture Placeholder 8"/>
          <p:cNvSpPr>
            <a:spLocks noGrp="1"/>
          </p:cNvSpPr>
          <p:nvPr>
            <p:ph type="pic" sz="quarter" idx="13"/>
          </p:nvPr>
        </p:nvSpPr>
        <p:spPr>
          <a:xfrm>
            <a:off x="270683" y="1419917"/>
            <a:ext cx="11921317" cy="3605010"/>
          </a:xfrm>
        </p:spPr>
        <p:txBody>
          <a:bodyPr/>
          <a:lstStyle>
            <a:lvl1pPr>
              <a:buNone/>
              <a:defRPr/>
            </a:lvl1pPr>
          </a:lstStyle>
          <a:p>
            <a:r>
              <a:rPr lang="en-US"/>
              <a:t>Click icon to add picture</a:t>
            </a:r>
            <a:endParaRPr dirty="0"/>
          </a:p>
        </p:txBody>
      </p:sp>
      <p:cxnSp>
        <p:nvCxnSpPr>
          <p:cNvPr id="8" name="Straight Connector 7"/>
          <p:cNvCxnSpPr/>
          <p:nvPr userDrawn="1"/>
        </p:nvCxnSpPr>
        <p:spPr>
          <a:xfrm>
            <a:off x="0" y="1149350"/>
            <a:ext cx="12192000" cy="6350"/>
          </a:xfrm>
          <a:prstGeom prst="line">
            <a:avLst/>
          </a:prstGeom>
          <a:ln>
            <a:solidFill>
              <a:schemeClr val="accent4"/>
            </a:solidFill>
          </a:ln>
        </p:spPr>
        <p:style>
          <a:lnRef idx="2">
            <a:schemeClr val="accent1"/>
          </a:lnRef>
          <a:fillRef idx="0">
            <a:schemeClr val="accent1"/>
          </a:fillRef>
          <a:effectRef idx="1">
            <a:schemeClr val="accent1"/>
          </a:effectRef>
          <a:fontRef idx="minor">
            <a:schemeClr val="tx1"/>
          </a:fontRef>
        </p:style>
      </p:cxnSp>
      <p:sp>
        <p:nvSpPr>
          <p:cNvPr id="10" name="Rectangle 9">
            <a:extLst>
              <a:ext uri="{FF2B5EF4-FFF2-40B4-BE49-F238E27FC236}">
                <a16:creationId xmlns:a16="http://schemas.microsoft.com/office/drawing/2014/main" id="{686CF27A-C02D-4F9D-9579-5BBB2E76D07C}"/>
              </a:ext>
            </a:extLst>
          </p:cNvPr>
          <p:cNvSpPr/>
          <p:nvPr userDrawn="1"/>
        </p:nvSpPr>
        <p:spPr>
          <a:xfrm>
            <a:off x="1" y="6129867"/>
            <a:ext cx="12191999" cy="72813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8430B02-99AF-4A75-9FEA-BC5CE6CD1B0E}"/>
              </a:ext>
            </a:extLst>
          </p:cNvPr>
          <p:cNvSpPr/>
          <p:nvPr userDrawn="1"/>
        </p:nvSpPr>
        <p:spPr>
          <a:xfrm>
            <a:off x="1" y="6129867"/>
            <a:ext cx="12191999" cy="72813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8" name="Rectangle 7"/>
          <p:cNvSpPr/>
          <p:nvPr/>
        </p:nvSpPr>
        <p:spPr>
          <a:xfrm>
            <a:off x="10865224" y="0"/>
            <a:ext cx="1326776" cy="6121400"/>
          </a:xfrm>
          <a:prstGeom prst="rect">
            <a:avLst/>
          </a:prstGeom>
          <a:gradFill flip="none" rotWithShape="1">
            <a:gsLst>
              <a:gs pos="0">
                <a:schemeClr val="bg2">
                  <a:lumMod val="50000"/>
                </a:schemeClr>
              </a:gs>
              <a:gs pos="100000">
                <a:srgbClr val="FFFFFF"/>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a:xfrm>
            <a:off x="609600" y="914400"/>
            <a:ext cx="9855201" cy="1143000"/>
          </a:xfrm>
        </p:spPr>
        <p:txBody>
          <a:bodyPr/>
          <a:lstStyle/>
          <a:p>
            <a:r>
              <a:rPr lang="en-US"/>
              <a:t>Click to edit Master title style</a:t>
            </a:r>
            <a:endParaRPr/>
          </a:p>
        </p:txBody>
      </p:sp>
      <p:sp>
        <p:nvSpPr>
          <p:cNvPr id="3" name="Content Placeholder 2"/>
          <p:cNvSpPr>
            <a:spLocks noGrp="1"/>
          </p:cNvSpPr>
          <p:nvPr>
            <p:ph sz="half" idx="1"/>
          </p:nvPr>
        </p:nvSpPr>
        <p:spPr>
          <a:xfrm>
            <a:off x="609600" y="2214563"/>
            <a:ext cx="475488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709920" y="2214563"/>
            <a:ext cx="475488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a:xfrm>
            <a:off x="9598212" y="6356351"/>
            <a:ext cx="2336800" cy="365125"/>
          </a:xfrm>
          <a:prstGeom prst="rect">
            <a:avLst/>
          </a:prstGeom>
        </p:spPr>
        <p:txBody>
          <a:bodyPr/>
          <a:lstStyle/>
          <a:p>
            <a:endParaRPr lang="en-US" dirty="0"/>
          </a:p>
        </p:txBody>
      </p:sp>
      <p:sp>
        <p:nvSpPr>
          <p:cNvPr id="9" name="Slide Number Placeholder 5">
            <a:extLst>
              <a:ext uri="{FF2B5EF4-FFF2-40B4-BE49-F238E27FC236}">
                <a16:creationId xmlns:a16="http://schemas.microsoft.com/office/drawing/2014/main" id="{FB812A0C-1AD0-4923-AD89-3549F87EB797}"/>
              </a:ext>
            </a:extLst>
          </p:cNvPr>
          <p:cNvSpPr txBox="1">
            <a:spLocks/>
          </p:cNvSpPr>
          <p:nvPr userDrawn="1"/>
        </p:nvSpPr>
        <p:spPr>
          <a:xfrm>
            <a:off x="10789097" y="271506"/>
            <a:ext cx="1479031" cy="365125"/>
          </a:xfrm>
          <a:prstGeom prst="rect">
            <a:avLst/>
          </a:prstGeom>
        </p:spPr>
        <p:txBody>
          <a:bodyPr/>
          <a:lstStyle>
            <a:defPPr>
              <a:defRPr lang="en-US"/>
            </a:defPPr>
            <a:lvl1pPr marL="0" algn="l" defTabSz="457200" rtl="0" eaLnBrk="1" latinLnBrk="0" hangingPunct="1">
              <a:defRPr sz="1800" kern="1200">
                <a:solidFill>
                  <a:schemeClr val="tx1"/>
                </a:solidFill>
                <a:latin typeface="Californian FB" panose="0207040306080B030204" pitchFamily="18"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1200" b="1" kern="0" dirty="0"/>
              <a:t>LAFCO </a:t>
            </a:r>
          </a:p>
          <a:p>
            <a:pPr algn="r"/>
            <a:r>
              <a:rPr lang="en-US" sz="1200" b="1" dirty="0">
                <a:ea typeface="Times New Roman" panose="02020603050405020304" pitchFamily="18" charset="0"/>
              </a:rPr>
              <a:t>Santa Barbara Local Agency Formation Commission</a:t>
            </a:r>
            <a:endParaRPr lang="en-US" sz="1200" dirty="0">
              <a:ea typeface="Times New Roman" panose="02020603050405020304" pitchFamily="18" charset="0"/>
            </a:endParaRPr>
          </a:p>
          <a:p>
            <a:endParaRPr lang="en-US" sz="18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D3594D3-1897-4E17-AEDB-B7DA66873349}"/>
              </a:ext>
            </a:extLst>
          </p:cNvPr>
          <p:cNvSpPr/>
          <p:nvPr userDrawn="1"/>
        </p:nvSpPr>
        <p:spPr>
          <a:xfrm>
            <a:off x="1" y="6129867"/>
            <a:ext cx="12191999" cy="72813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609599" y="914400"/>
            <a:ext cx="9851136"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09600" y="2054132"/>
            <a:ext cx="4754880" cy="639762"/>
          </a:xfrm>
        </p:spPr>
        <p:txBody>
          <a:bodyPr anchor="b">
            <a:noAutofit/>
          </a:bodyPr>
          <a:lstStyle>
            <a:lvl1pPr marL="0" indent="0" algn="ctr">
              <a:spcBef>
                <a:spcPct val="0"/>
              </a:spcBef>
              <a:buNone/>
              <a:defRPr sz="2000" b="1">
                <a:solidFill>
                  <a:schemeClr val="tx2">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689412"/>
            <a:ext cx="475488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705855" y="2054132"/>
            <a:ext cx="4754880" cy="639762"/>
          </a:xfrm>
        </p:spPr>
        <p:txBody>
          <a:bodyPr anchor="b">
            <a:noAutofit/>
          </a:bodyPr>
          <a:lstStyle>
            <a:lvl1pPr marL="0" indent="0" algn="ctr">
              <a:spcBef>
                <a:spcPct val="0"/>
              </a:spcBef>
              <a:buNone/>
              <a:defRPr sz="2000" b="1">
                <a:solidFill>
                  <a:schemeClr val="tx2">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705855" y="2689412"/>
            <a:ext cx="475488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a:xfrm>
            <a:off x="9598212" y="6356351"/>
            <a:ext cx="23368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11008659" y="361017"/>
            <a:ext cx="675341" cy="365125"/>
          </a:xfrm>
          <a:prstGeom prst="rect">
            <a:avLst/>
          </a:prstGeom>
        </p:spPr>
        <p:txBody>
          <a:bodyPr/>
          <a:lstStyle/>
          <a:p>
            <a:fld id="{4D7F6446-AE9A-C64B-B107-58807213326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D5523AF-1CF5-4AF1-8A60-671A89E15642}"/>
              </a:ext>
            </a:extLst>
          </p:cNvPr>
          <p:cNvSpPr/>
          <p:nvPr userDrawn="1"/>
        </p:nvSpPr>
        <p:spPr>
          <a:xfrm>
            <a:off x="1" y="6129867"/>
            <a:ext cx="12191999" cy="72813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0" name="Rectangle 9"/>
          <p:cNvSpPr/>
          <p:nvPr userDrawn="1"/>
        </p:nvSpPr>
        <p:spPr>
          <a:xfrm>
            <a:off x="10865224" y="0"/>
            <a:ext cx="1326776" cy="6858000"/>
          </a:xfrm>
          <a:prstGeom prst="rect">
            <a:avLst/>
          </a:prstGeom>
          <a:gradFill flip="none" rotWithShape="1">
            <a:gsLst>
              <a:gs pos="0">
                <a:schemeClr val="bg2">
                  <a:lumMod val="50000"/>
                </a:schemeClr>
              </a:gs>
              <a:gs pos="100000">
                <a:srgbClr val="FFFFFF"/>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a:xfrm>
            <a:off x="609600" y="914400"/>
            <a:ext cx="9855201" cy="1143000"/>
          </a:xfrm>
        </p:spPr>
        <p:txBody>
          <a:bodyPr/>
          <a:lstStyle/>
          <a:p>
            <a:r>
              <a:rPr lang="en-US"/>
              <a:t>Click to edit Master title style</a:t>
            </a:r>
            <a:endParaRPr/>
          </a:p>
        </p:txBody>
      </p:sp>
      <p:sp>
        <p:nvSpPr>
          <p:cNvPr id="3" name="Content Placeholder 2"/>
          <p:cNvSpPr>
            <a:spLocks noGrp="1"/>
          </p:cNvSpPr>
          <p:nvPr>
            <p:ph sz="half" idx="1"/>
          </p:nvPr>
        </p:nvSpPr>
        <p:spPr>
          <a:xfrm>
            <a:off x="609599" y="2214562"/>
            <a:ext cx="9861551"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a:xfrm>
            <a:off x="9598212" y="6356351"/>
            <a:ext cx="2336800" cy="365125"/>
          </a:xfrm>
          <a:prstGeom prst="rect">
            <a:avLst/>
          </a:prstGeom>
        </p:spPr>
        <p:txBody>
          <a:bodyPr/>
          <a:lstStyle/>
          <a:p>
            <a:endParaRPr lang="en-US" dirty="0"/>
          </a:p>
        </p:txBody>
      </p:sp>
      <p:sp>
        <p:nvSpPr>
          <p:cNvPr id="9" name="Content Placeholder 2"/>
          <p:cNvSpPr>
            <a:spLocks noGrp="1"/>
          </p:cNvSpPr>
          <p:nvPr>
            <p:ph sz="half" idx="13"/>
          </p:nvPr>
        </p:nvSpPr>
        <p:spPr>
          <a:xfrm>
            <a:off x="609599" y="4224973"/>
            <a:ext cx="9861551"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1" name="Slide Number Placeholder 5">
            <a:extLst>
              <a:ext uri="{FF2B5EF4-FFF2-40B4-BE49-F238E27FC236}">
                <a16:creationId xmlns:a16="http://schemas.microsoft.com/office/drawing/2014/main" id="{56F79937-70DB-4F24-801B-3633FDA981F5}"/>
              </a:ext>
            </a:extLst>
          </p:cNvPr>
          <p:cNvSpPr txBox="1">
            <a:spLocks/>
          </p:cNvSpPr>
          <p:nvPr userDrawn="1"/>
        </p:nvSpPr>
        <p:spPr>
          <a:xfrm>
            <a:off x="10798026" y="249239"/>
            <a:ext cx="1461173" cy="365125"/>
          </a:xfrm>
          <a:prstGeom prst="rect">
            <a:avLst/>
          </a:prstGeom>
        </p:spPr>
        <p:txBody>
          <a:bodyPr/>
          <a:lstStyle>
            <a:defPPr>
              <a:defRPr lang="en-US"/>
            </a:defPPr>
            <a:lvl1pPr marL="0" algn="l" defTabSz="457200" rtl="0" eaLnBrk="1" latinLnBrk="0" hangingPunct="1">
              <a:defRPr sz="1800" kern="1200">
                <a:solidFill>
                  <a:schemeClr val="tx1"/>
                </a:solidFill>
                <a:latin typeface="Californian FB" panose="0207040306080B030204" pitchFamily="18"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1200" b="1" kern="0" dirty="0"/>
              <a:t>LAFCO </a:t>
            </a:r>
          </a:p>
          <a:p>
            <a:pPr algn="r"/>
            <a:r>
              <a:rPr lang="en-US" sz="1200" b="1" dirty="0">
                <a:ea typeface="Times New Roman" panose="02020603050405020304" pitchFamily="18" charset="0"/>
              </a:rPr>
              <a:t>Santa Barbara Local Agency Formation Commission</a:t>
            </a:r>
            <a:endParaRPr lang="en-US" sz="1200" dirty="0">
              <a:ea typeface="Times New Roman" panose="02020603050405020304" pitchFamily="18" charset="0"/>
            </a:endParaRPr>
          </a:p>
          <a:p>
            <a:endParaRPr lang="en-US" sz="14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9DC94B6-2400-4F8D-AC88-60F70F0B5AC3}"/>
              </a:ext>
            </a:extLst>
          </p:cNvPr>
          <p:cNvSpPr/>
          <p:nvPr userDrawn="1"/>
        </p:nvSpPr>
        <p:spPr>
          <a:xfrm>
            <a:off x="1" y="6129867"/>
            <a:ext cx="12191999" cy="72813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10865224" y="0"/>
            <a:ext cx="1326776" cy="6858000"/>
          </a:xfrm>
          <a:prstGeom prst="rect">
            <a:avLst/>
          </a:prstGeom>
          <a:gradFill flip="none" rotWithShape="1">
            <a:gsLst>
              <a:gs pos="0">
                <a:schemeClr val="bg2">
                  <a:lumMod val="50000"/>
                </a:schemeClr>
              </a:gs>
              <a:gs pos="100000">
                <a:srgbClr val="FFFFFF"/>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a:xfrm>
            <a:off x="609600" y="914400"/>
            <a:ext cx="9855201" cy="1143000"/>
          </a:xfrm>
        </p:spPr>
        <p:txBody>
          <a:bodyPr/>
          <a:lstStyle/>
          <a:p>
            <a:r>
              <a:rPr lang="en-US"/>
              <a:t>Click to edit Master title style</a:t>
            </a:r>
            <a:endParaRPr/>
          </a:p>
        </p:txBody>
      </p:sp>
      <p:sp>
        <p:nvSpPr>
          <p:cNvPr id="3" name="Content Placeholder 2"/>
          <p:cNvSpPr>
            <a:spLocks noGrp="1"/>
          </p:cNvSpPr>
          <p:nvPr>
            <p:ph sz="half" idx="1"/>
          </p:nvPr>
        </p:nvSpPr>
        <p:spPr>
          <a:xfrm>
            <a:off x="5709920" y="2214562"/>
            <a:ext cx="475488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a:xfrm>
            <a:off x="9598212" y="6356351"/>
            <a:ext cx="2336800" cy="365125"/>
          </a:xfrm>
          <a:prstGeom prst="rect">
            <a:avLst/>
          </a:prstGeom>
        </p:spPr>
        <p:txBody>
          <a:bodyPr/>
          <a:lstStyle/>
          <a:p>
            <a:endParaRPr lang="en-US" dirty="0"/>
          </a:p>
        </p:txBody>
      </p:sp>
      <p:sp>
        <p:nvSpPr>
          <p:cNvPr id="9" name="Content Placeholder 2"/>
          <p:cNvSpPr>
            <a:spLocks noGrp="1"/>
          </p:cNvSpPr>
          <p:nvPr>
            <p:ph sz="half" idx="13"/>
          </p:nvPr>
        </p:nvSpPr>
        <p:spPr>
          <a:xfrm>
            <a:off x="5709920" y="4224973"/>
            <a:ext cx="475488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0" name="Content Placeholder 2"/>
          <p:cNvSpPr>
            <a:spLocks noGrp="1"/>
          </p:cNvSpPr>
          <p:nvPr>
            <p:ph sz="half" idx="14"/>
          </p:nvPr>
        </p:nvSpPr>
        <p:spPr>
          <a:xfrm>
            <a:off x="609600" y="2214563"/>
            <a:ext cx="475488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2" name="Slide Number Placeholder 5">
            <a:extLst>
              <a:ext uri="{FF2B5EF4-FFF2-40B4-BE49-F238E27FC236}">
                <a16:creationId xmlns:a16="http://schemas.microsoft.com/office/drawing/2014/main" id="{DD1F6B5A-E8C3-4019-AAC8-7CDAFFD7AF97}"/>
              </a:ext>
            </a:extLst>
          </p:cNvPr>
          <p:cNvSpPr txBox="1">
            <a:spLocks/>
          </p:cNvSpPr>
          <p:nvPr userDrawn="1"/>
        </p:nvSpPr>
        <p:spPr>
          <a:xfrm>
            <a:off x="10798026" y="249239"/>
            <a:ext cx="1461173" cy="365125"/>
          </a:xfrm>
          <a:prstGeom prst="rect">
            <a:avLst/>
          </a:prstGeom>
        </p:spPr>
        <p:txBody>
          <a:bodyPr/>
          <a:lstStyle>
            <a:defPPr>
              <a:defRPr lang="en-US"/>
            </a:defPPr>
            <a:lvl1pPr marL="0" algn="l" defTabSz="457200" rtl="0" eaLnBrk="1" latinLnBrk="0" hangingPunct="1">
              <a:defRPr sz="1800" kern="1200">
                <a:solidFill>
                  <a:schemeClr val="tx1"/>
                </a:solidFill>
                <a:latin typeface="Californian FB" panose="0207040306080B030204" pitchFamily="18"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1200" b="1" kern="0" dirty="0"/>
              <a:t>LAFCO </a:t>
            </a:r>
          </a:p>
          <a:p>
            <a:pPr algn="r"/>
            <a:r>
              <a:rPr lang="en-US" sz="1200" b="1" dirty="0">
                <a:ea typeface="Times New Roman" panose="02020603050405020304" pitchFamily="18" charset="0"/>
              </a:rPr>
              <a:t>Santa Barbara Local Agency Formation Commission</a:t>
            </a:r>
            <a:endParaRPr lang="en-US" sz="1200" dirty="0">
              <a:ea typeface="Times New Roman" panose="02020603050405020304" pitchFamily="18" charset="0"/>
            </a:endParaRPr>
          </a:p>
          <a:p>
            <a:endParaRPr lang="en-US" sz="14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DFC9A43-0430-428C-BBA3-977CBE5DDB7D}"/>
              </a:ext>
            </a:extLst>
          </p:cNvPr>
          <p:cNvSpPr/>
          <p:nvPr userDrawn="1"/>
        </p:nvSpPr>
        <p:spPr>
          <a:xfrm>
            <a:off x="1" y="6035040"/>
            <a:ext cx="12191999" cy="822960"/>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ts val="1800"/>
              </a:spcBef>
              <a:spcAft>
                <a:spcPct val="0"/>
              </a:spcAft>
              <a:buClrTx/>
              <a:buSzTx/>
              <a:buFontTx/>
              <a:buNone/>
              <a:tabLst/>
            </a:pPr>
            <a:r>
              <a:rPr lang="en-US" sz="1600" dirty="0">
                <a:effectLst/>
                <a:latin typeface="Californian FB" panose="0207040306080B030204" pitchFamily="18" charset="0"/>
                <a:ea typeface="Californian FB" panose="0207040306080B030204" pitchFamily="18" charset="0"/>
                <a:cs typeface="Californian FB" panose="0207040306080B030204" pitchFamily="18" charset="0"/>
              </a:rPr>
              <a:t>SANTA BARBARA LAFCO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www.sblafco.org </a:t>
            </a:r>
            <a:r>
              <a:rPr kumimoji="0" lang="en-US" altLang="en-US" sz="7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a:t>
            </a: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lafco@sblafco.org</a:t>
            </a:r>
            <a:r>
              <a:rPr lang="en-US" sz="1800" dirty="0">
                <a:solidFill>
                  <a:srgbClr val="00B0F0"/>
                </a:solidFill>
                <a:effectLst/>
                <a:latin typeface="Californian FB" panose="0207040306080B030204" pitchFamily="18" charset="0"/>
                <a:ea typeface="Californian FB" panose="0207040306080B030204" pitchFamily="18" charset="0"/>
                <a:cs typeface="Californian FB" panose="0207040306080B030204" pitchFamily="18" charset="0"/>
              </a:rPr>
              <a:t> </a:t>
            </a:r>
          </a:p>
        </p:txBody>
      </p:sp>
      <p:sp>
        <p:nvSpPr>
          <p:cNvPr id="13" name="Rectangle 12"/>
          <p:cNvSpPr/>
          <p:nvPr userDrawn="1"/>
        </p:nvSpPr>
        <p:spPr>
          <a:xfrm>
            <a:off x="10865224" y="0"/>
            <a:ext cx="1326776" cy="6858000"/>
          </a:xfrm>
          <a:prstGeom prst="rect">
            <a:avLst/>
          </a:prstGeom>
          <a:gradFill flip="none" rotWithShape="1">
            <a:gsLst>
              <a:gs pos="0">
                <a:schemeClr val="bg2">
                  <a:lumMod val="50000"/>
                </a:schemeClr>
              </a:gs>
              <a:gs pos="100000">
                <a:srgbClr val="FFFFFF"/>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a:xfrm>
            <a:off x="609600" y="914400"/>
            <a:ext cx="9855201" cy="1143000"/>
          </a:xfrm>
        </p:spPr>
        <p:txBody>
          <a:bodyPr/>
          <a:lstStyle/>
          <a:p>
            <a:r>
              <a:rPr lang="en-US"/>
              <a:t>Click to edit Master title style</a:t>
            </a:r>
            <a:endParaRPr/>
          </a:p>
        </p:txBody>
      </p:sp>
      <p:sp>
        <p:nvSpPr>
          <p:cNvPr id="3" name="Content Placeholder 2"/>
          <p:cNvSpPr>
            <a:spLocks noGrp="1"/>
          </p:cNvSpPr>
          <p:nvPr>
            <p:ph sz="half" idx="1"/>
          </p:nvPr>
        </p:nvSpPr>
        <p:spPr>
          <a:xfrm>
            <a:off x="5709920" y="2214562"/>
            <a:ext cx="475488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a:xfrm>
            <a:off x="9598212" y="6356351"/>
            <a:ext cx="2336800" cy="365125"/>
          </a:xfrm>
          <a:prstGeom prst="rect">
            <a:avLst/>
          </a:prstGeom>
        </p:spPr>
        <p:txBody>
          <a:bodyPr/>
          <a:lstStyle/>
          <a:p>
            <a:endParaRPr lang="en-US" dirty="0"/>
          </a:p>
        </p:txBody>
      </p:sp>
      <p:sp>
        <p:nvSpPr>
          <p:cNvPr id="9" name="Content Placeholder 2"/>
          <p:cNvSpPr>
            <a:spLocks noGrp="1"/>
          </p:cNvSpPr>
          <p:nvPr>
            <p:ph sz="half" idx="13"/>
          </p:nvPr>
        </p:nvSpPr>
        <p:spPr>
          <a:xfrm>
            <a:off x="5709920" y="4224973"/>
            <a:ext cx="475488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1" name="Content Placeholder 2"/>
          <p:cNvSpPr>
            <a:spLocks noGrp="1"/>
          </p:cNvSpPr>
          <p:nvPr>
            <p:ph sz="half" idx="14"/>
          </p:nvPr>
        </p:nvSpPr>
        <p:spPr>
          <a:xfrm>
            <a:off x="609600" y="2214562"/>
            <a:ext cx="475488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2" name="Content Placeholder 2"/>
          <p:cNvSpPr>
            <a:spLocks noGrp="1"/>
          </p:cNvSpPr>
          <p:nvPr>
            <p:ph sz="half" idx="15"/>
          </p:nvPr>
        </p:nvSpPr>
        <p:spPr>
          <a:xfrm>
            <a:off x="609600" y="4224973"/>
            <a:ext cx="475488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4" name="Slide Number Placeholder 5">
            <a:extLst>
              <a:ext uri="{FF2B5EF4-FFF2-40B4-BE49-F238E27FC236}">
                <a16:creationId xmlns:a16="http://schemas.microsoft.com/office/drawing/2014/main" id="{1D396BD8-1F79-4440-9046-A674A6ECD91A}"/>
              </a:ext>
            </a:extLst>
          </p:cNvPr>
          <p:cNvSpPr txBox="1">
            <a:spLocks/>
          </p:cNvSpPr>
          <p:nvPr userDrawn="1"/>
        </p:nvSpPr>
        <p:spPr>
          <a:xfrm>
            <a:off x="10798026" y="249239"/>
            <a:ext cx="1461173" cy="365125"/>
          </a:xfrm>
          <a:prstGeom prst="rect">
            <a:avLst/>
          </a:prstGeom>
        </p:spPr>
        <p:txBody>
          <a:bodyPr/>
          <a:lstStyle>
            <a:defPPr>
              <a:defRPr lang="en-US"/>
            </a:defPPr>
            <a:lvl1pPr marL="0" algn="l" defTabSz="457200" rtl="0" eaLnBrk="1" latinLnBrk="0" hangingPunct="1">
              <a:defRPr sz="1800" kern="1200">
                <a:solidFill>
                  <a:schemeClr val="tx1"/>
                </a:solidFill>
                <a:latin typeface="Californian FB" panose="0207040306080B030204" pitchFamily="18"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1200" b="1" kern="0" dirty="0"/>
              <a:t>LAFCO </a:t>
            </a:r>
          </a:p>
          <a:p>
            <a:pPr algn="r"/>
            <a:r>
              <a:rPr lang="en-US" sz="1200" b="1" dirty="0">
                <a:ea typeface="Times New Roman" panose="02020603050405020304" pitchFamily="18" charset="0"/>
              </a:rPr>
              <a:t>Santa Barbara Local Agency Formation Commission</a:t>
            </a:r>
            <a:endParaRPr lang="en-US" sz="1200" dirty="0">
              <a:ea typeface="Times New Roman" panose="02020603050405020304" pitchFamily="18" charset="0"/>
            </a:endParaRPr>
          </a:p>
          <a:p>
            <a:endParaRPr lang="en-US" sz="14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E154421-499B-4104-9BD9-833685A4BDB2}"/>
              </a:ext>
            </a:extLst>
          </p:cNvPr>
          <p:cNvSpPr/>
          <p:nvPr userDrawn="1"/>
        </p:nvSpPr>
        <p:spPr>
          <a:xfrm>
            <a:off x="1" y="6035040"/>
            <a:ext cx="12191999" cy="822960"/>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ts val="1800"/>
              </a:spcBef>
              <a:spcAft>
                <a:spcPct val="0"/>
              </a:spcAft>
              <a:buClrTx/>
              <a:buSzTx/>
              <a:buFontTx/>
              <a:buNone/>
              <a:tabLst/>
            </a:pPr>
            <a:r>
              <a:rPr lang="en-US" sz="1600" dirty="0">
                <a:effectLst/>
                <a:latin typeface="Californian FB" panose="0207040306080B030204" pitchFamily="18" charset="0"/>
                <a:ea typeface="Californian FB" panose="0207040306080B030204" pitchFamily="18" charset="0"/>
                <a:cs typeface="Californian FB" panose="0207040306080B030204" pitchFamily="18" charset="0"/>
              </a:rPr>
              <a:t>SANTA BARBARA LAFCO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www.sblafco.org </a:t>
            </a:r>
            <a:r>
              <a:rPr kumimoji="0" lang="en-US" altLang="en-US" sz="7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a:t>
            </a: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kumimoji="0" lang="en-US" altLang="en-US" sz="1100" b="0" i="0" u="none" strike="noStrike" cap="none" normalizeH="0" baseline="0" dirty="0">
                <a:ln>
                  <a:noFill/>
                </a:ln>
                <a:solidFill>
                  <a:srgbClr val="00B0F0"/>
                </a:solidFill>
                <a:effectLst/>
                <a:latin typeface="Californian FB" panose="0207040306080B030204" pitchFamily="18" charset="0"/>
                <a:ea typeface="Times New Roman" panose="02020603050405020304" pitchFamily="18" charset="0"/>
                <a:sym typeface="Wingdings" panose="05000000000000000000" pitchFamily="2" charset="2"/>
                <a:hlinkClick r:id="rId2">
                  <a:extLst>
                    <a:ext uri="{A12FA001-AC4F-418D-AE19-62706E023703}">
                      <ahyp:hlinkClr xmlns:ahyp="http://schemas.microsoft.com/office/drawing/2018/hyperlinkcolor" val="tx"/>
                    </a:ext>
                  </a:extLst>
                </a:hlinkClick>
              </a:rPr>
              <a:t>lafco@sblafco.org</a:t>
            </a:r>
            <a:r>
              <a:rPr lang="en-US" sz="1800" dirty="0">
                <a:solidFill>
                  <a:srgbClr val="00B0F0"/>
                </a:solidFill>
                <a:effectLst/>
                <a:latin typeface="Californian FB" panose="0207040306080B030204" pitchFamily="18" charset="0"/>
                <a:ea typeface="Californian FB" panose="0207040306080B030204" pitchFamily="18" charset="0"/>
                <a:cs typeface="Californian FB" panose="0207040306080B030204" pitchFamily="18" charset="0"/>
              </a:rPr>
              <a:t> </a:t>
            </a:r>
          </a:p>
        </p:txBody>
      </p:sp>
      <p:sp>
        <p:nvSpPr>
          <p:cNvPr id="6" name="Rectangle 5"/>
          <p:cNvSpPr/>
          <p:nvPr userDrawn="1"/>
        </p:nvSpPr>
        <p:spPr>
          <a:xfrm>
            <a:off x="10865224" y="0"/>
            <a:ext cx="1326776" cy="1003300"/>
          </a:xfrm>
          <a:prstGeom prst="rect">
            <a:avLst/>
          </a:prstGeom>
          <a:gradFill flip="none" rotWithShape="1">
            <a:gsLst>
              <a:gs pos="0">
                <a:schemeClr val="bg2">
                  <a:lumMod val="50000"/>
                </a:schemeClr>
              </a:gs>
              <a:gs pos="100000">
                <a:srgbClr val="FFFFFF"/>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Date Placeholder 1"/>
          <p:cNvSpPr>
            <a:spLocks noGrp="1"/>
          </p:cNvSpPr>
          <p:nvPr>
            <p:ph type="dt" sz="half" idx="10"/>
          </p:nvPr>
        </p:nvSpPr>
        <p:spPr>
          <a:xfrm>
            <a:off x="9598212" y="6356351"/>
            <a:ext cx="2336800" cy="365125"/>
          </a:xfrm>
          <a:prstGeom prst="rect">
            <a:avLst/>
          </a:prstGeom>
        </p:spPr>
        <p:txBody>
          <a:bodyPr/>
          <a:lstStyle/>
          <a:p>
            <a:endParaRPr lang="en-US" dirty="0"/>
          </a:p>
        </p:txBody>
      </p:sp>
      <p:sp>
        <p:nvSpPr>
          <p:cNvPr id="7" name="Slide Number Placeholder 5">
            <a:extLst>
              <a:ext uri="{FF2B5EF4-FFF2-40B4-BE49-F238E27FC236}">
                <a16:creationId xmlns:a16="http://schemas.microsoft.com/office/drawing/2014/main" id="{8E383A62-2538-4CE4-87E9-E0F55D037ACB}"/>
              </a:ext>
            </a:extLst>
          </p:cNvPr>
          <p:cNvSpPr txBox="1">
            <a:spLocks/>
          </p:cNvSpPr>
          <p:nvPr userDrawn="1"/>
        </p:nvSpPr>
        <p:spPr>
          <a:xfrm>
            <a:off x="10798026" y="249239"/>
            <a:ext cx="1461173" cy="365125"/>
          </a:xfrm>
          <a:prstGeom prst="rect">
            <a:avLst/>
          </a:prstGeom>
        </p:spPr>
        <p:txBody>
          <a:bodyPr/>
          <a:lstStyle>
            <a:defPPr>
              <a:defRPr lang="en-US"/>
            </a:defPPr>
            <a:lvl1pPr marL="0" algn="l" defTabSz="457200" rtl="0" eaLnBrk="1" latinLnBrk="0" hangingPunct="1">
              <a:defRPr sz="1800" kern="1200">
                <a:solidFill>
                  <a:schemeClr val="tx1"/>
                </a:solidFill>
                <a:latin typeface="Californian FB" panose="0207040306080B030204" pitchFamily="18"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1200" b="1" kern="0" dirty="0"/>
              <a:t>LAFCO </a:t>
            </a:r>
          </a:p>
          <a:p>
            <a:pPr algn="r"/>
            <a:r>
              <a:rPr lang="en-US" sz="1200" b="1" dirty="0">
                <a:ea typeface="Times New Roman" panose="02020603050405020304" pitchFamily="18" charset="0"/>
              </a:rPr>
              <a:t>Santa Barbara Local Agency Formation Commission</a:t>
            </a:r>
            <a:endParaRPr lang="en-US" sz="1200" dirty="0">
              <a:ea typeface="Times New Roman" panose="02020603050405020304" pitchFamily="18" charset="0"/>
            </a:endParaRPr>
          </a:p>
          <a:p>
            <a:endParaRPr lang="en-US" sz="140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99" y="914400"/>
            <a:ext cx="8677836" cy="1143000"/>
          </a:xfrm>
          <a:prstGeom prst="rect">
            <a:avLst/>
          </a:prstGeom>
        </p:spPr>
        <p:txBody>
          <a:bodyPr vert="horz" lIns="91440" tIns="45720" rIns="91440" bIns="45720" rtlCol="0" anchor="b" anchorCtr="0">
            <a:noAutofit/>
          </a:bodyPr>
          <a:lstStyle/>
          <a:p>
            <a:r>
              <a:rPr lang="en-US"/>
              <a:t>Click to edit Master title style</a:t>
            </a:r>
            <a:endParaRPr dirty="0"/>
          </a:p>
        </p:txBody>
      </p:sp>
      <p:sp>
        <p:nvSpPr>
          <p:cNvPr id="3" name="Text Placeholder 2"/>
          <p:cNvSpPr>
            <a:spLocks noGrp="1"/>
          </p:cNvSpPr>
          <p:nvPr>
            <p:ph type="body" idx="1"/>
          </p:nvPr>
        </p:nvSpPr>
        <p:spPr>
          <a:xfrm>
            <a:off x="609599" y="2209801"/>
            <a:ext cx="8677836" cy="3916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233083" y="6356351"/>
            <a:ext cx="8009467"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dirty="0"/>
          </a:p>
        </p:txBody>
      </p:sp>
      <p:sp>
        <p:nvSpPr>
          <p:cNvPr id="13" name="Slide Number Placeholder 12">
            <a:extLst>
              <a:ext uri="{FF2B5EF4-FFF2-40B4-BE49-F238E27FC236}">
                <a16:creationId xmlns:a16="http://schemas.microsoft.com/office/drawing/2014/main" id="{54BB8FD0-A644-4289-BAF8-6C3D5B5ABB96}"/>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FC3D1-7B34-4029-8B65-BE33B7F500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6" r:id="rId4"/>
    <p:sldLayoutId id="2147483987" r:id="rId5"/>
    <p:sldLayoutId id="2147483988" r:id="rId6"/>
    <p:sldLayoutId id="2147483989" r:id="rId7"/>
    <p:sldLayoutId id="2147483990" r:id="rId8"/>
    <p:sldLayoutId id="2147483992" r:id="rId9"/>
  </p:sldLayoutIdLst>
  <p:hf hdr="0" ftr="0" dt="0"/>
  <p:txStyles>
    <p:titleStyle>
      <a:lvl1pPr algn="l" defTabSz="914400" rtl="0" eaLnBrk="1" latinLnBrk="0" hangingPunct="1">
        <a:spcBef>
          <a:spcPct val="0"/>
        </a:spcBef>
        <a:buNone/>
        <a:defRPr sz="3200" kern="1200">
          <a:solidFill>
            <a:srgbClr val="61665D"/>
          </a:solidFill>
          <a:latin typeface="Arial"/>
          <a:ea typeface="+mj-ea"/>
          <a:cs typeface="Arial"/>
        </a:defRPr>
      </a:lvl1pPr>
    </p:titleStyle>
    <p:bodyStyle>
      <a:lvl1pPr marL="228600" indent="-228600" algn="l" defTabSz="914400" rtl="0" eaLnBrk="1" latinLnBrk="0" hangingPunct="1">
        <a:spcBef>
          <a:spcPts val="1800"/>
        </a:spcBef>
        <a:buClr>
          <a:schemeClr val="accent4">
            <a:lumMod val="50000"/>
          </a:schemeClr>
        </a:buClr>
        <a:buSzPct val="100000"/>
        <a:buFont typeface="Wingdings 2" pitchFamily="18" charset="2"/>
        <a:buChar char="¡"/>
        <a:defRPr sz="2000" kern="1200">
          <a:solidFill>
            <a:schemeClr val="bg2">
              <a:lumMod val="25000"/>
            </a:schemeClr>
          </a:solidFill>
          <a:latin typeface="Arial"/>
          <a:ea typeface="+mn-ea"/>
          <a:cs typeface="Arial"/>
        </a:defRPr>
      </a:lvl1pPr>
      <a:lvl2pPr marL="457200" indent="-228600" algn="l" defTabSz="914400" rtl="0" eaLnBrk="1" latinLnBrk="0" hangingPunct="1">
        <a:spcBef>
          <a:spcPts val="600"/>
        </a:spcBef>
        <a:buClr>
          <a:schemeClr val="accent4">
            <a:lumMod val="75000"/>
          </a:schemeClr>
        </a:buClr>
        <a:buSzPct val="100000"/>
        <a:buFont typeface="Wingdings 2" pitchFamily="18" charset="2"/>
        <a:buChar char="¡"/>
        <a:defRPr sz="1800" kern="1200">
          <a:solidFill>
            <a:schemeClr val="bg2">
              <a:lumMod val="25000"/>
            </a:schemeClr>
          </a:solidFill>
          <a:latin typeface="Arial"/>
          <a:ea typeface="+mn-ea"/>
          <a:cs typeface="Arial"/>
        </a:defRPr>
      </a:lvl2pPr>
      <a:lvl3pPr marL="685800" indent="-228600" algn="l" defTabSz="914400" rtl="0" eaLnBrk="1" latinLnBrk="0" hangingPunct="1">
        <a:spcBef>
          <a:spcPts val="600"/>
        </a:spcBef>
        <a:buClr>
          <a:schemeClr val="accent4">
            <a:lumMod val="60000"/>
            <a:lumOff val="40000"/>
          </a:schemeClr>
        </a:buClr>
        <a:buSzPct val="100000"/>
        <a:buFont typeface="Wingdings 2" pitchFamily="18" charset="2"/>
        <a:buChar char="¡"/>
        <a:defRPr sz="1800" kern="1200">
          <a:solidFill>
            <a:schemeClr val="bg2">
              <a:lumMod val="25000"/>
            </a:schemeClr>
          </a:solidFill>
          <a:latin typeface="Arial"/>
          <a:ea typeface="+mn-ea"/>
          <a:cs typeface="Arial"/>
        </a:defRPr>
      </a:lvl3pPr>
      <a:lvl4pPr marL="914400" indent="-228600" algn="l" defTabSz="914400" rtl="0" eaLnBrk="1" latinLnBrk="0" hangingPunct="1">
        <a:spcBef>
          <a:spcPts val="600"/>
        </a:spcBef>
        <a:buClr>
          <a:schemeClr val="accent4">
            <a:lumMod val="40000"/>
            <a:lumOff val="60000"/>
          </a:schemeClr>
        </a:buClr>
        <a:buSzPct val="100000"/>
        <a:buFont typeface="Wingdings 2" pitchFamily="18" charset="2"/>
        <a:buChar char="¡"/>
        <a:defRPr sz="1800" kern="1200">
          <a:solidFill>
            <a:schemeClr val="bg2">
              <a:lumMod val="25000"/>
            </a:schemeClr>
          </a:solidFill>
          <a:latin typeface="Arial"/>
          <a:ea typeface="+mn-ea"/>
          <a:cs typeface="Arial"/>
        </a:defRPr>
      </a:lvl4pPr>
      <a:lvl5pPr marL="1143000" indent="-228600" algn="l" defTabSz="914400" rtl="0" eaLnBrk="1" latinLnBrk="0" hangingPunct="1">
        <a:spcBef>
          <a:spcPts val="600"/>
        </a:spcBef>
        <a:buClr>
          <a:schemeClr val="accent4">
            <a:lumMod val="20000"/>
            <a:lumOff val="80000"/>
          </a:schemeClr>
        </a:buClr>
        <a:buSzPct val="100000"/>
        <a:buFont typeface="Wingdings 2" pitchFamily="18" charset="2"/>
        <a:buChar char="¡"/>
        <a:defRPr sz="1800" kern="1200">
          <a:solidFill>
            <a:schemeClr val="bg2">
              <a:lumMod val="25000"/>
            </a:schemeClr>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blafco.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CB9E382-10E7-4A3B-B6C6-A660E2BEE643}"/>
              </a:ext>
            </a:extLst>
          </p:cNvPr>
          <p:cNvSpPr txBox="1">
            <a:spLocks/>
          </p:cNvSpPr>
          <p:nvPr/>
        </p:nvSpPr>
        <p:spPr>
          <a:xfrm>
            <a:off x="2353380" y="1380077"/>
            <a:ext cx="6941127" cy="793064"/>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500" u="sng" dirty="0"/>
              <a:t>Santa Barbara LAFCO</a:t>
            </a:r>
          </a:p>
        </p:txBody>
      </p:sp>
      <p:sp>
        <p:nvSpPr>
          <p:cNvPr id="7" name="Subtitle 2">
            <a:extLst>
              <a:ext uri="{FF2B5EF4-FFF2-40B4-BE49-F238E27FC236}">
                <a16:creationId xmlns:a16="http://schemas.microsoft.com/office/drawing/2014/main" id="{A6535E3A-DA80-4B9B-8186-62ECEDEF4658}"/>
              </a:ext>
            </a:extLst>
          </p:cNvPr>
          <p:cNvSpPr txBox="1">
            <a:spLocks/>
          </p:cNvSpPr>
          <p:nvPr/>
        </p:nvSpPr>
        <p:spPr>
          <a:xfrm>
            <a:off x="2410425" y="2494452"/>
            <a:ext cx="6795857" cy="2502091"/>
          </a:xfrm>
          <a:prstGeom prst="rect">
            <a:avLst/>
          </a:prstGeom>
        </p:spPr>
        <p:txBody>
          <a:bodyPr vert="horz" lIns="91440" tIns="45720" rIns="91440" bIns="45720" rtlCol="0">
            <a:normAutofit/>
          </a:bodyPr>
          <a:lstStyle>
            <a:lvl1pPr marL="0" indent="0" algn="l" defTabSz="914400" rtl="0" eaLnBrk="1" latinLnBrk="0" hangingPunct="1">
              <a:spcBef>
                <a:spcPct val="0"/>
              </a:spcBef>
              <a:buClr>
                <a:schemeClr val="accent4">
                  <a:lumMod val="50000"/>
                </a:schemeClr>
              </a:buClr>
              <a:buSzPct val="100000"/>
              <a:buFont typeface="Wingdings 2" pitchFamily="18" charset="2"/>
              <a:buNone/>
              <a:defRPr sz="1400" kern="1200">
                <a:solidFill>
                  <a:schemeClr val="bg2">
                    <a:lumMod val="50000"/>
                  </a:schemeClr>
                </a:solidFill>
                <a:latin typeface="Arial"/>
                <a:ea typeface="+mn-ea"/>
                <a:cs typeface="Arial"/>
              </a:defRPr>
            </a:lvl1pPr>
            <a:lvl2pPr marL="457200" indent="0" algn="ctr" defTabSz="914400" rtl="0" eaLnBrk="1" latinLnBrk="0" hangingPunct="1">
              <a:spcBef>
                <a:spcPct val="0"/>
              </a:spcBef>
              <a:buClr>
                <a:schemeClr val="accent4">
                  <a:lumMod val="75000"/>
                </a:schemeClr>
              </a:buClr>
              <a:buSzPct val="100000"/>
              <a:buFont typeface="Wingdings 2" pitchFamily="18" charset="2"/>
              <a:buNone/>
              <a:defRPr sz="1800" kern="1200">
                <a:solidFill>
                  <a:schemeClr val="tx1">
                    <a:tint val="75000"/>
                  </a:schemeClr>
                </a:solidFill>
                <a:latin typeface="Arial"/>
                <a:ea typeface="+mn-ea"/>
                <a:cs typeface="Arial"/>
              </a:defRPr>
            </a:lvl2pPr>
            <a:lvl3pPr marL="914400" indent="0" algn="ctr" defTabSz="914400" rtl="0" eaLnBrk="1" latinLnBrk="0" hangingPunct="1">
              <a:spcBef>
                <a:spcPts val="600"/>
              </a:spcBef>
              <a:buClr>
                <a:schemeClr val="accent4">
                  <a:lumMod val="60000"/>
                  <a:lumOff val="40000"/>
                </a:schemeClr>
              </a:buClr>
              <a:buSzPct val="100000"/>
              <a:buFont typeface="Wingdings 2" pitchFamily="18" charset="2"/>
              <a:buNone/>
              <a:defRPr sz="1800" kern="1200">
                <a:solidFill>
                  <a:schemeClr val="tx1">
                    <a:tint val="75000"/>
                  </a:schemeClr>
                </a:solidFill>
                <a:latin typeface="Arial"/>
                <a:ea typeface="+mn-ea"/>
                <a:cs typeface="Arial"/>
              </a:defRPr>
            </a:lvl3pPr>
            <a:lvl4pPr marL="1371600" indent="0" algn="ctr" defTabSz="914400" rtl="0" eaLnBrk="1" latinLnBrk="0" hangingPunct="1">
              <a:spcBef>
                <a:spcPts val="600"/>
              </a:spcBef>
              <a:buClr>
                <a:schemeClr val="accent4">
                  <a:lumMod val="40000"/>
                  <a:lumOff val="60000"/>
                </a:schemeClr>
              </a:buClr>
              <a:buSzPct val="100000"/>
              <a:buFont typeface="Wingdings 2" pitchFamily="18" charset="2"/>
              <a:buNone/>
              <a:defRPr sz="1800" kern="1200">
                <a:solidFill>
                  <a:schemeClr val="tx1">
                    <a:tint val="75000"/>
                  </a:schemeClr>
                </a:solidFill>
                <a:latin typeface="Arial"/>
                <a:ea typeface="+mn-ea"/>
                <a:cs typeface="Arial"/>
              </a:defRPr>
            </a:lvl4pPr>
            <a:lvl5pPr marL="1828800" indent="0" algn="ctr" defTabSz="914400" rtl="0" eaLnBrk="1" latinLnBrk="0" hangingPunct="1">
              <a:spcBef>
                <a:spcPts val="600"/>
              </a:spcBef>
              <a:buClr>
                <a:schemeClr val="accent4">
                  <a:lumMod val="20000"/>
                  <a:lumOff val="80000"/>
                </a:schemeClr>
              </a:buClr>
              <a:buSzPct val="100000"/>
              <a:buFont typeface="Wingdings 2" pitchFamily="18" charset="2"/>
              <a:buNone/>
              <a:defRPr sz="1800" kern="1200">
                <a:solidFill>
                  <a:schemeClr val="tx1">
                    <a:tint val="75000"/>
                  </a:schemeClr>
                </a:solidFill>
                <a:latin typeface="Arial"/>
                <a:ea typeface="+mn-ea"/>
                <a:cs typeface="Arial"/>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en-US" sz="2800" dirty="0">
                <a:solidFill>
                  <a:srgbClr val="0000CC"/>
                </a:solidFill>
                <a:latin typeface="Arial Unicode MS" pitchFamily="34" charset="-128"/>
              </a:rPr>
              <a:t>Proposed 2023-2024 Santa Barbara LAFCO Budget</a:t>
            </a:r>
            <a:endParaRPr lang="en-US" altLang="en-US" sz="2800" dirty="0">
              <a:solidFill>
                <a:srgbClr val="0000CC"/>
              </a:solidFill>
              <a:latin typeface="Arial Unicode MS" pitchFamily="34" charset="-128"/>
            </a:endParaRPr>
          </a:p>
          <a:p>
            <a:pPr algn="ctr"/>
            <a:endParaRPr lang="en-US" sz="2400" dirty="0">
              <a:solidFill>
                <a:srgbClr val="0000CC"/>
              </a:solidFill>
            </a:endParaRPr>
          </a:p>
          <a:p>
            <a:pPr algn="ctr"/>
            <a:r>
              <a:rPr lang="en-US" sz="2400" dirty="0">
                <a:solidFill>
                  <a:srgbClr val="0000CC"/>
                </a:solidFill>
              </a:rPr>
              <a:t>April 6, 2023</a:t>
            </a:r>
            <a:endParaRPr lang="en-US" sz="1600" dirty="0">
              <a:solidFill>
                <a:srgbClr val="0000CC"/>
              </a:solidFill>
            </a:endParaRPr>
          </a:p>
          <a:p>
            <a:pPr algn="ctr"/>
            <a:endParaRPr lang="en-US" dirty="0"/>
          </a:p>
          <a:p>
            <a:pPr algn="ctr"/>
            <a:endParaRPr lang="en-US" dirty="0"/>
          </a:p>
        </p:txBody>
      </p:sp>
      <p:sp>
        <p:nvSpPr>
          <p:cNvPr id="10" name="Rectangle 9">
            <a:extLst>
              <a:ext uri="{FF2B5EF4-FFF2-40B4-BE49-F238E27FC236}">
                <a16:creationId xmlns:a16="http://schemas.microsoft.com/office/drawing/2014/main" id="{F7EA7D6B-2BCF-483C-9D6C-D088F1D4D338}"/>
              </a:ext>
            </a:extLst>
          </p:cNvPr>
          <p:cNvSpPr/>
          <p:nvPr/>
        </p:nvSpPr>
        <p:spPr>
          <a:xfrm>
            <a:off x="0" y="6035040"/>
            <a:ext cx="12191999" cy="822960"/>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914400" eaLnBrk="0" fontAlgn="base" hangingPunct="0">
              <a:spcBef>
                <a:spcPts val="1800"/>
              </a:spcBef>
              <a:spcAft>
                <a:spcPct val="0"/>
              </a:spcAft>
            </a:pPr>
            <a:r>
              <a:rPr lang="en-US" sz="1600" dirty="0">
                <a:latin typeface="Californian FB" panose="0207040306080B030204" pitchFamily="18" charset="0"/>
                <a:ea typeface="Californian FB" panose="0207040306080B030204" pitchFamily="18" charset="0"/>
                <a:cs typeface="Californian FB" panose="0207040306080B030204" pitchFamily="18" charset="0"/>
              </a:rPr>
              <a:t>SANTA BARBARA LAFCO </a:t>
            </a:r>
          </a:p>
          <a:p>
            <a:pPr defTabSz="914400" eaLnBrk="0" fontAlgn="base" hangingPunct="0">
              <a:spcBef>
                <a:spcPct val="0"/>
              </a:spcBef>
              <a:spcAft>
                <a:spcPct val="0"/>
              </a:spcAft>
            </a:pPr>
            <a:r>
              <a:rPr lang="en-US" altLang="en-US" sz="1000" dirty="0">
                <a:solidFill>
                  <a:schemeClr val="bg1"/>
                </a:solidFill>
                <a:latin typeface="Californian FB" panose="0207040306080B030204" pitchFamily="18" charset="0"/>
                <a:ea typeface="Times New Roman" panose="02020603050405020304" pitchFamily="18" charset="0"/>
              </a:rPr>
              <a:t>105 East Anapamu Street </a:t>
            </a:r>
            <a:r>
              <a:rPr lang="en-US" altLang="en-US" sz="1000" dirty="0">
                <a:solidFill>
                  <a:schemeClr val="bg1"/>
                </a:solidFill>
                <a:latin typeface="Californian FB" panose="0207040306080B030204" pitchFamily="18" charset="0"/>
                <a:ea typeface="Times New Roman" panose="02020603050405020304" pitchFamily="18" charset="0"/>
                <a:sym typeface="Wingdings" panose="05000000000000000000" pitchFamily="2" charset="2"/>
              </a:rPr>
              <a:t></a:t>
            </a:r>
            <a:r>
              <a:rPr lang="en-US" altLang="en-US" sz="1000" dirty="0">
                <a:solidFill>
                  <a:schemeClr val="bg1"/>
                </a:solidFill>
                <a:latin typeface="Californian FB" panose="0207040306080B030204" pitchFamily="18" charset="0"/>
                <a:ea typeface="Times New Roman" panose="02020603050405020304" pitchFamily="18" charset="0"/>
              </a:rPr>
              <a:t> </a:t>
            </a:r>
            <a:r>
              <a:rPr lang="en-US" altLang="en-US" sz="1000" dirty="0">
                <a:solidFill>
                  <a:schemeClr val="bg1"/>
                </a:solidFill>
                <a:latin typeface="Californian FB" panose="0207040306080B030204" pitchFamily="18" charset="0"/>
                <a:ea typeface="Times New Roman" panose="02020603050405020304" pitchFamily="18" charset="0"/>
                <a:sym typeface="Wingdings" panose="05000000000000000000" pitchFamily="2" charset="2"/>
              </a:rPr>
              <a:t>Santa Barbara CA  93101</a:t>
            </a:r>
            <a:endParaRPr lang="en-US" altLang="en-US" sz="1000" dirty="0">
              <a:solidFill>
                <a:schemeClr val="bg1"/>
              </a:solidFill>
              <a:latin typeface="Californian FB" panose="0207040306080B030204" pitchFamily="18" charset="0"/>
              <a:sym typeface="Wingdings" panose="05000000000000000000" pitchFamily="2" charset="2"/>
            </a:endParaRPr>
          </a:p>
          <a:p>
            <a:pPr defTabSz="914400" eaLnBrk="0" fontAlgn="base" hangingPunct="0">
              <a:spcBef>
                <a:spcPct val="0"/>
              </a:spcBef>
              <a:spcAft>
                <a:spcPct val="0"/>
              </a:spcAft>
            </a:pPr>
            <a:r>
              <a:rPr lang="en-US" altLang="en-US" sz="1000" dirty="0">
                <a:solidFill>
                  <a:schemeClr val="bg1"/>
                </a:solidFill>
                <a:latin typeface="Californian FB" panose="0207040306080B030204" pitchFamily="18" charset="0"/>
                <a:ea typeface="Times New Roman" panose="02020603050405020304" pitchFamily="18" charset="0"/>
                <a:sym typeface="Wingdings" panose="05000000000000000000" pitchFamily="2" charset="2"/>
              </a:rPr>
              <a:t>805/568-3391 </a:t>
            </a:r>
            <a:r>
              <a:rPr lang="en-US" altLang="en-US" sz="1000" dirty="0">
                <a:solidFill>
                  <a:schemeClr val="bg1"/>
                </a:solidFill>
                <a:latin typeface="Californian FB" panose="0207040306080B030204" pitchFamily="18" charset="0"/>
                <a:ea typeface="Times New Roman" panose="02020603050405020304" pitchFamily="18" charset="0"/>
              </a:rPr>
              <a:t> FAX 805/568-2249</a:t>
            </a:r>
          </a:p>
          <a:p>
            <a:pPr defTabSz="914400" eaLnBrk="0" fontAlgn="base" hangingPunct="0">
              <a:spcBef>
                <a:spcPct val="0"/>
              </a:spcBef>
              <a:spcAft>
                <a:spcPct val="0"/>
              </a:spcAft>
            </a:pPr>
            <a:r>
              <a:rPr lang="en-US" altLang="en-US" sz="1100" dirty="0">
                <a:solidFill>
                  <a:srgbClr val="00B0F0"/>
                </a:solidFill>
                <a:latin typeface="Californian FB" panose="0207040306080B030204" pitchFamily="18" charset="0"/>
                <a:ea typeface="Times New Roman" panose="02020603050405020304" pitchFamily="18" charset="0"/>
                <a:sym typeface="Wingdings" panose="05000000000000000000" pitchFamily="2" charset="2"/>
                <a:hlinkClick r:id="rId3">
                  <a:extLst>
                    <a:ext uri="{A12FA001-AC4F-418D-AE19-62706E023703}">
                      <ahyp:hlinkClr xmlns:ahyp="http://schemas.microsoft.com/office/drawing/2018/hyperlinkcolor" val="tx"/>
                    </a:ext>
                  </a:extLst>
                </a:hlinkClick>
              </a:rPr>
              <a:t>www.sblafco.org </a:t>
            </a:r>
            <a:r>
              <a:rPr lang="en-US" altLang="en-US" sz="700" dirty="0">
                <a:solidFill>
                  <a:srgbClr val="00B0F0"/>
                </a:solidFill>
                <a:latin typeface="Californian FB" panose="0207040306080B030204" pitchFamily="18" charset="0"/>
                <a:ea typeface="Times New Roman" panose="02020603050405020304" pitchFamily="18" charset="0"/>
                <a:sym typeface="Wingdings" panose="05000000000000000000" pitchFamily="2" charset="2"/>
                <a:hlinkClick r:id="rId3">
                  <a:extLst>
                    <a:ext uri="{A12FA001-AC4F-418D-AE19-62706E023703}">
                      <ahyp:hlinkClr xmlns:ahyp="http://schemas.microsoft.com/office/drawing/2018/hyperlinkcolor" val="tx"/>
                    </a:ext>
                  </a:extLst>
                </a:hlinkClick>
              </a:rPr>
              <a:t></a:t>
            </a:r>
            <a:r>
              <a:rPr lang="en-US" altLang="en-US" sz="1100" dirty="0">
                <a:solidFill>
                  <a:srgbClr val="00B0F0"/>
                </a:solidFill>
                <a:latin typeface="Californian FB" panose="0207040306080B0302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altLang="en-US" sz="1100" dirty="0">
                <a:solidFill>
                  <a:srgbClr val="00B0F0"/>
                </a:solidFill>
                <a:latin typeface="Californian FB" panose="0207040306080B030204" pitchFamily="18" charset="0"/>
                <a:ea typeface="Times New Roman" panose="02020603050405020304" pitchFamily="18" charset="0"/>
                <a:sym typeface="Wingdings" panose="05000000000000000000" pitchFamily="2" charset="2"/>
                <a:hlinkClick r:id="rId3">
                  <a:extLst>
                    <a:ext uri="{A12FA001-AC4F-418D-AE19-62706E023703}">
                      <ahyp:hlinkClr xmlns:ahyp="http://schemas.microsoft.com/office/drawing/2018/hyperlinkcolor" val="tx"/>
                    </a:ext>
                  </a:extLst>
                </a:hlinkClick>
              </a:rPr>
              <a:t>lafco@sblafco.org</a:t>
            </a:r>
            <a:r>
              <a:rPr lang="en-US" dirty="0">
                <a:solidFill>
                  <a:srgbClr val="00B0F0"/>
                </a:solidFill>
                <a:latin typeface="Californian FB" panose="0207040306080B030204" pitchFamily="18" charset="0"/>
                <a:ea typeface="Californian FB" panose="0207040306080B030204" pitchFamily="18" charset="0"/>
                <a:cs typeface="Californian FB" panose="0207040306080B030204" pitchFamily="18" charset="0"/>
              </a:rPr>
              <a:t> </a:t>
            </a:r>
          </a:p>
        </p:txBody>
      </p:sp>
    </p:spTree>
    <p:extLst>
      <p:ext uri="{BB962C8B-B14F-4D97-AF65-F5344CB8AC3E}">
        <p14:creationId xmlns:p14="http://schemas.microsoft.com/office/powerpoint/2010/main" val="89145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1678" y="1044177"/>
            <a:ext cx="9003323" cy="3793292"/>
          </a:xfrm>
        </p:spPr>
        <p:txBody>
          <a:bodyPr>
            <a:noAutofit/>
          </a:bodyPr>
          <a:lstStyle/>
          <a:p>
            <a:r>
              <a:rPr lang="en-US" sz="2400" b="0" i="0" u="none" strike="noStrike" baseline="0" dirty="0">
                <a:solidFill>
                  <a:srgbClr val="3333FF"/>
                </a:solidFill>
                <a:latin typeface="+mj-lt"/>
              </a:rPr>
              <a:t>LAFCO is an independent commission established by the legislature to carry out specific duties and objectives.  It is responsible for adopting its budget to fulfill the purposes described in the Cortese-Knox-Hertzberg Act. </a:t>
            </a:r>
          </a:p>
          <a:p>
            <a:r>
              <a:rPr lang="en-US" sz="2400" b="0" i="0" u="none" strike="noStrike" baseline="0" dirty="0">
                <a:solidFill>
                  <a:srgbClr val="3333FF"/>
                </a:solidFill>
                <a:latin typeface="+mj-lt"/>
              </a:rPr>
              <a:t>•Government Code Section 56381 requires LAFCO, after conducting public hearings, to:</a:t>
            </a:r>
          </a:p>
          <a:p>
            <a:r>
              <a:rPr lang="en-US" sz="2400" b="0" i="0" u="none" strike="noStrike" baseline="0" dirty="0">
                <a:solidFill>
                  <a:srgbClr val="3333FF"/>
                </a:solidFill>
                <a:latin typeface="+mj-lt"/>
              </a:rPr>
              <a:t>•Adopt a proposed budget for the next fiscal year not later than May 1.  This is transmitted to the County, each city and each independent special district for their review and comment.</a:t>
            </a:r>
          </a:p>
          <a:p>
            <a:r>
              <a:rPr lang="en-US" sz="2400" b="0" i="0" u="none" strike="noStrike" baseline="0" dirty="0">
                <a:solidFill>
                  <a:srgbClr val="3333FF"/>
                </a:solidFill>
                <a:latin typeface="+mj-lt"/>
              </a:rPr>
              <a:t>•Adopt the final budget for the next fiscal year by June 15.</a:t>
            </a:r>
            <a:endParaRPr lang="en-US" sz="2400" dirty="0">
              <a:solidFill>
                <a:srgbClr val="3333FF"/>
              </a:solidFill>
              <a:latin typeface="+mj-lt"/>
            </a:endParaRPr>
          </a:p>
          <a:p>
            <a:endParaRPr lang="en-US" sz="1800" dirty="0">
              <a:solidFill>
                <a:srgbClr val="0000CC"/>
              </a:solidFill>
            </a:endParaRPr>
          </a:p>
          <a:p>
            <a:pPr marL="0" indent="0">
              <a:buNone/>
            </a:pPr>
            <a:endParaRPr lang="en-US" sz="1800" dirty="0">
              <a:solidFill>
                <a:srgbClr val="0000CC"/>
              </a:solidFill>
            </a:endParaRPr>
          </a:p>
          <a:p>
            <a:pPr marL="0" indent="0">
              <a:buNone/>
            </a:pPr>
            <a:endParaRPr lang="en-US" sz="1800" dirty="0">
              <a:solidFill>
                <a:srgbClr val="0000CC"/>
              </a:solidFill>
            </a:endParaRPr>
          </a:p>
          <a:p>
            <a:endParaRPr lang="en-US" sz="1800" dirty="0">
              <a:solidFill>
                <a:srgbClr val="0000CC"/>
              </a:solidFill>
            </a:endParaRPr>
          </a:p>
          <a:p>
            <a:pPr marL="0" indent="0">
              <a:buNone/>
            </a:pPr>
            <a:endParaRPr lang="en-US" sz="1800" dirty="0">
              <a:solidFill>
                <a:srgbClr val="0000CC"/>
              </a:solidFill>
            </a:endParaRPr>
          </a:p>
          <a:p>
            <a:endParaRPr lang="en-US" sz="1800" dirty="0">
              <a:solidFill>
                <a:srgbClr val="0000CC"/>
              </a:solidFill>
            </a:endParaRPr>
          </a:p>
          <a:p>
            <a:endParaRPr lang="en-US" sz="1800" dirty="0">
              <a:solidFill>
                <a:srgbClr val="0000CC"/>
              </a:solidFill>
            </a:endParaRPr>
          </a:p>
        </p:txBody>
      </p:sp>
      <p:sp>
        <p:nvSpPr>
          <p:cNvPr id="6" name="Rectangle 2"/>
          <p:cNvSpPr>
            <a:spLocks noChangeArrowheads="1"/>
          </p:cNvSpPr>
          <p:nvPr/>
        </p:nvSpPr>
        <p:spPr bwMode="auto">
          <a:xfrm>
            <a:off x="0" y="-138499"/>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Slide Number Placeholder 5">
            <a:extLst>
              <a:ext uri="{FF2B5EF4-FFF2-40B4-BE49-F238E27FC236}">
                <a16:creationId xmlns:a16="http://schemas.microsoft.com/office/drawing/2014/main" id="{677C4019-43F6-4BDD-B59C-5F02CA2DE43D}"/>
              </a:ext>
            </a:extLst>
          </p:cNvPr>
          <p:cNvSpPr>
            <a:spLocks noGrp="1"/>
          </p:cNvSpPr>
          <p:nvPr>
            <p:ph type="sldNum" sz="quarter" idx="12"/>
          </p:nvPr>
        </p:nvSpPr>
        <p:spPr>
          <a:xfrm>
            <a:off x="9653955" y="594518"/>
            <a:ext cx="2538046" cy="449659"/>
          </a:xfrm>
          <a:prstGeom prst="rect">
            <a:avLst/>
          </a:prstGeom>
        </p:spPr>
        <p:txBody>
          <a:bodyPr/>
          <a:lstStyle>
            <a:lvl1pPr>
              <a:defRPr>
                <a:latin typeface="Californian FB" panose="0207040306080B030204" pitchFamily="18" charset="0"/>
              </a:defRPr>
            </a:lvl1pPr>
          </a:lstStyle>
          <a:p>
            <a:pPr algn="just"/>
            <a:r>
              <a:rPr lang="en-US" sz="1400" b="1" kern="0" dirty="0">
                <a:solidFill>
                  <a:srgbClr val="777777"/>
                </a:solidFill>
              </a:rPr>
              <a:t>LAFCO </a:t>
            </a:r>
          </a:p>
          <a:p>
            <a:pPr algn="r"/>
            <a:r>
              <a:rPr lang="en-US" sz="1400" b="1" dirty="0">
                <a:solidFill>
                  <a:srgbClr val="777777"/>
                </a:solidFill>
                <a:ea typeface="Times New Roman" panose="02020603050405020304" pitchFamily="18" charset="0"/>
              </a:rPr>
              <a:t>Santa Barbara Local Agency Formation Commission</a:t>
            </a:r>
            <a:endParaRPr lang="en-US" sz="1400" dirty="0">
              <a:solidFill>
                <a:srgbClr val="777777"/>
              </a:solidFill>
              <a:ea typeface="Times New Roman" panose="02020603050405020304" pitchFamily="18" charset="0"/>
            </a:endParaRPr>
          </a:p>
          <a:p>
            <a:endParaRPr lang="en-US" sz="1400" dirty="0">
              <a:solidFill>
                <a:srgbClr val="777777"/>
              </a:solidFill>
            </a:endParaRPr>
          </a:p>
        </p:txBody>
      </p:sp>
      <p:sp>
        <p:nvSpPr>
          <p:cNvPr id="9" name="Slide Number Placeholder 3">
            <a:extLst>
              <a:ext uri="{FF2B5EF4-FFF2-40B4-BE49-F238E27FC236}">
                <a16:creationId xmlns:a16="http://schemas.microsoft.com/office/drawing/2014/main" id="{731E3EE6-782B-4B36-A74B-57C2D58F2F3A}"/>
              </a:ext>
            </a:extLst>
          </p:cNvPr>
          <p:cNvSpPr txBox="1">
            <a:spLocks/>
          </p:cNvSpPr>
          <p:nvPr/>
        </p:nvSpPr>
        <p:spPr>
          <a:xfrm>
            <a:off x="9220200" y="6389591"/>
            <a:ext cx="795746"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CAD7A0B-AF7C-4B0B-8592-C1134618BF8F}" type="slidenum">
              <a:rPr lang="en-US" altLang="en-US" sz="2000"/>
              <a:pPr/>
              <a:t>2</a:t>
            </a:fld>
            <a:endParaRPr lang="en-US" altLang="en-US" sz="2000" dirty="0"/>
          </a:p>
        </p:txBody>
      </p:sp>
      <p:sp>
        <p:nvSpPr>
          <p:cNvPr id="10" name="Rectangle 2">
            <a:extLst>
              <a:ext uri="{FF2B5EF4-FFF2-40B4-BE49-F238E27FC236}">
                <a16:creationId xmlns:a16="http://schemas.microsoft.com/office/drawing/2014/main" id="{3A4EB440-5152-4212-AE26-F2129CB38867}"/>
              </a:ext>
            </a:extLst>
          </p:cNvPr>
          <p:cNvSpPr txBox="1">
            <a:spLocks noChangeArrowheads="1"/>
          </p:cNvSpPr>
          <p:nvPr/>
        </p:nvSpPr>
        <p:spPr>
          <a:xfrm>
            <a:off x="1" y="238036"/>
            <a:ext cx="9525000" cy="661887"/>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3200" kern="1200">
                <a:solidFill>
                  <a:srgbClr val="61665D"/>
                </a:solidFill>
                <a:latin typeface="Arial"/>
                <a:ea typeface="+mj-ea"/>
                <a:cs typeface="Arial"/>
              </a:defRPr>
            </a:lvl1pPr>
          </a:lstStyle>
          <a:p>
            <a:pPr algn="ctr"/>
            <a:r>
              <a:rPr lang="en-US" altLang="en-US" dirty="0">
                <a:solidFill>
                  <a:srgbClr val="5A5A75"/>
                </a:solidFill>
                <a:latin typeface="Tahoma" panose="020B0604030504040204" pitchFamily="34" charset="0"/>
              </a:rPr>
              <a:t>Background</a:t>
            </a:r>
          </a:p>
        </p:txBody>
      </p:sp>
      <p:sp>
        <p:nvSpPr>
          <p:cNvPr id="11" name="Footer Placeholder 3">
            <a:extLst>
              <a:ext uri="{FF2B5EF4-FFF2-40B4-BE49-F238E27FC236}">
                <a16:creationId xmlns:a16="http://schemas.microsoft.com/office/drawing/2014/main" id="{8E68CF62-D2FF-4F85-87E8-DCFC7A18E3F9}"/>
              </a:ext>
            </a:extLst>
          </p:cNvPr>
          <p:cNvSpPr>
            <a:spLocks noGrp="1"/>
          </p:cNvSpPr>
          <p:nvPr>
            <p:ph type="ftr" sz="quarter" idx="11"/>
          </p:nvPr>
        </p:nvSpPr>
        <p:spPr>
          <a:xfrm>
            <a:off x="9653955" y="5731329"/>
            <a:ext cx="2538045" cy="253945"/>
          </a:xfrm>
        </p:spPr>
        <p:txBody>
          <a:bodyPr/>
          <a:lstStyle/>
          <a:p>
            <a:r>
              <a:rPr lang="en-US" sz="1350" dirty="0">
                <a:solidFill>
                  <a:schemeClr val="tx1"/>
                </a:solidFill>
              </a:rPr>
              <a:t>Business Item No 1</a:t>
            </a:r>
          </a:p>
        </p:txBody>
      </p:sp>
    </p:spTree>
    <p:extLst>
      <p:ext uri="{BB962C8B-B14F-4D97-AF65-F5344CB8AC3E}">
        <p14:creationId xmlns:p14="http://schemas.microsoft.com/office/powerpoint/2010/main" val="4145097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7D93CD5-A318-4F72-9CFE-D4777A36396E}"/>
              </a:ext>
            </a:extLst>
          </p:cNvPr>
          <p:cNvSpPr>
            <a:spLocks noGrp="1"/>
          </p:cNvSpPr>
          <p:nvPr>
            <p:ph type="sldNum" sz="quarter" idx="12"/>
          </p:nvPr>
        </p:nvSpPr>
        <p:spPr>
          <a:xfrm>
            <a:off x="9653955" y="594518"/>
            <a:ext cx="2538046" cy="449659"/>
          </a:xfrm>
          <a:prstGeom prst="rect">
            <a:avLst/>
          </a:prstGeom>
        </p:spPr>
        <p:txBody>
          <a:bodyPr/>
          <a:lstStyle>
            <a:lvl1pPr>
              <a:defRPr>
                <a:latin typeface="Californian FB" panose="0207040306080B030204" pitchFamily="18" charset="0"/>
              </a:defRPr>
            </a:lvl1pPr>
          </a:lstStyle>
          <a:p>
            <a:pPr algn="just"/>
            <a:r>
              <a:rPr lang="en-US" sz="1400" b="1" kern="0" dirty="0">
                <a:solidFill>
                  <a:srgbClr val="777777"/>
                </a:solidFill>
              </a:rPr>
              <a:t>LAFCO </a:t>
            </a:r>
          </a:p>
          <a:p>
            <a:pPr algn="r"/>
            <a:r>
              <a:rPr lang="en-US" sz="1400" b="1" dirty="0">
                <a:solidFill>
                  <a:srgbClr val="777777"/>
                </a:solidFill>
                <a:ea typeface="Times New Roman" panose="02020603050405020304" pitchFamily="18" charset="0"/>
              </a:rPr>
              <a:t>Santa Barbara Local Agency Formation Commission</a:t>
            </a:r>
            <a:endParaRPr lang="en-US" sz="1400" dirty="0">
              <a:solidFill>
                <a:srgbClr val="777777"/>
              </a:solidFill>
              <a:ea typeface="Times New Roman" panose="02020603050405020304" pitchFamily="18" charset="0"/>
            </a:endParaRPr>
          </a:p>
          <a:p>
            <a:endParaRPr lang="en-US" sz="1400" dirty="0">
              <a:solidFill>
                <a:srgbClr val="777777"/>
              </a:solidFill>
            </a:endParaRPr>
          </a:p>
        </p:txBody>
      </p:sp>
      <p:sp>
        <p:nvSpPr>
          <p:cNvPr id="7" name="Slide Number Placeholder 3">
            <a:extLst>
              <a:ext uri="{FF2B5EF4-FFF2-40B4-BE49-F238E27FC236}">
                <a16:creationId xmlns:a16="http://schemas.microsoft.com/office/drawing/2014/main" id="{3E46613B-2BC6-460B-BB18-D263FDAD3900}"/>
              </a:ext>
            </a:extLst>
          </p:cNvPr>
          <p:cNvSpPr txBox="1">
            <a:spLocks/>
          </p:cNvSpPr>
          <p:nvPr/>
        </p:nvSpPr>
        <p:spPr>
          <a:xfrm>
            <a:off x="9220200" y="6389591"/>
            <a:ext cx="795746"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CAD7A0B-AF7C-4B0B-8592-C1134618BF8F}" type="slidenum">
              <a:rPr lang="en-US" altLang="en-US" sz="2000"/>
              <a:pPr/>
              <a:t>3</a:t>
            </a:fld>
            <a:endParaRPr lang="en-US" altLang="en-US" sz="2000" dirty="0"/>
          </a:p>
        </p:txBody>
      </p:sp>
      <p:sp>
        <p:nvSpPr>
          <p:cNvPr id="10" name="Rectangle 3">
            <a:extLst>
              <a:ext uri="{FF2B5EF4-FFF2-40B4-BE49-F238E27FC236}">
                <a16:creationId xmlns:a16="http://schemas.microsoft.com/office/drawing/2014/main" id="{1EB9E8BB-AF64-4E23-BA6C-1F0AD9CEEC15}"/>
              </a:ext>
            </a:extLst>
          </p:cNvPr>
          <p:cNvSpPr txBox="1">
            <a:spLocks noChangeArrowheads="1"/>
          </p:cNvSpPr>
          <p:nvPr/>
        </p:nvSpPr>
        <p:spPr>
          <a:xfrm>
            <a:off x="621029" y="1044176"/>
            <a:ext cx="8997044" cy="4941097"/>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spcBef>
                <a:spcPts val="1800"/>
              </a:spcBef>
              <a:buClr>
                <a:schemeClr val="accent4">
                  <a:lumMod val="50000"/>
                </a:schemeClr>
              </a:buClr>
              <a:buSzPct val="100000"/>
              <a:buFont typeface="Wingdings 2" pitchFamily="18" charset="2"/>
              <a:buChar char="¡"/>
              <a:defRPr sz="2000" kern="1200">
                <a:solidFill>
                  <a:schemeClr val="bg2">
                    <a:lumMod val="25000"/>
                  </a:schemeClr>
                </a:solidFill>
                <a:latin typeface="Arial"/>
                <a:ea typeface="+mn-ea"/>
                <a:cs typeface="Arial"/>
              </a:defRPr>
            </a:lvl1pPr>
            <a:lvl2pPr marL="457200" indent="-228600" algn="l" defTabSz="914400" rtl="0" eaLnBrk="1" latinLnBrk="0" hangingPunct="1">
              <a:spcBef>
                <a:spcPts val="600"/>
              </a:spcBef>
              <a:buClr>
                <a:schemeClr val="accent4">
                  <a:lumMod val="75000"/>
                </a:schemeClr>
              </a:buClr>
              <a:buSzPct val="100000"/>
              <a:buFont typeface="Wingdings 2" pitchFamily="18" charset="2"/>
              <a:buChar char="¡"/>
              <a:defRPr sz="1800" kern="1200">
                <a:solidFill>
                  <a:schemeClr val="bg2">
                    <a:lumMod val="25000"/>
                  </a:schemeClr>
                </a:solidFill>
                <a:latin typeface="Arial"/>
                <a:ea typeface="+mn-ea"/>
                <a:cs typeface="Arial"/>
              </a:defRPr>
            </a:lvl2pPr>
            <a:lvl3pPr marL="685800" indent="-228600" algn="l" defTabSz="914400" rtl="0" eaLnBrk="1" latinLnBrk="0" hangingPunct="1">
              <a:spcBef>
                <a:spcPts val="600"/>
              </a:spcBef>
              <a:buClr>
                <a:schemeClr val="accent4">
                  <a:lumMod val="60000"/>
                  <a:lumOff val="40000"/>
                </a:schemeClr>
              </a:buClr>
              <a:buSzPct val="100000"/>
              <a:buFont typeface="Wingdings 2" pitchFamily="18" charset="2"/>
              <a:buChar char="¡"/>
              <a:defRPr sz="1800" kern="1200">
                <a:solidFill>
                  <a:schemeClr val="bg2">
                    <a:lumMod val="25000"/>
                  </a:schemeClr>
                </a:solidFill>
                <a:latin typeface="Arial"/>
                <a:ea typeface="+mn-ea"/>
                <a:cs typeface="Arial"/>
              </a:defRPr>
            </a:lvl3pPr>
            <a:lvl4pPr marL="914400" indent="-228600" algn="l" defTabSz="914400" rtl="0" eaLnBrk="1" latinLnBrk="0" hangingPunct="1">
              <a:spcBef>
                <a:spcPts val="600"/>
              </a:spcBef>
              <a:buClr>
                <a:schemeClr val="accent4">
                  <a:lumMod val="40000"/>
                  <a:lumOff val="60000"/>
                </a:schemeClr>
              </a:buClr>
              <a:buSzPct val="100000"/>
              <a:buFont typeface="Wingdings 2" pitchFamily="18" charset="2"/>
              <a:buChar char="¡"/>
              <a:defRPr sz="1800" kern="1200">
                <a:solidFill>
                  <a:schemeClr val="bg2">
                    <a:lumMod val="25000"/>
                  </a:schemeClr>
                </a:solidFill>
                <a:latin typeface="Arial"/>
                <a:ea typeface="+mn-ea"/>
                <a:cs typeface="Arial"/>
              </a:defRPr>
            </a:lvl4pPr>
            <a:lvl5pPr marL="1143000" indent="-228600" algn="l" defTabSz="914400" rtl="0" eaLnBrk="1" latinLnBrk="0" hangingPunct="1">
              <a:spcBef>
                <a:spcPts val="600"/>
              </a:spcBef>
              <a:buClr>
                <a:schemeClr val="accent4">
                  <a:lumMod val="20000"/>
                  <a:lumOff val="80000"/>
                </a:schemeClr>
              </a:buClr>
              <a:buSzPct val="100000"/>
              <a:buFont typeface="Wingdings 2" pitchFamily="18" charset="2"/>
              <a:buChar char="¡"/>
              <a:defRPr sz="1800" kern="1200">
                <a:solidFill>
                  <a:schemeClr val="bg2">
                    <a:lumMod val="25000"/>
                  </a:schemeClr>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a:endParaRPr lang="en-US" sz="1800" b="0" i="0" u="none" strike="noStrike" baseline="0" dirty="0">
              <a:solidFill>
                <a:srgbClr val="000000"/>
              </a:solidFill>
              <a:latin typeface="Calibri" panose="020F0502020204030204" pitchFamily="34" charset="0"/>
            </a:endParaRPr>
          </a:p>
          <a:p>
            <a:r>
              <a:rPr lang="en-US" sz="9600" b="0" i="0" u="none" strike="noStrike" baseline="0" dirty="0">
                <a:solidFill>
                  <a:srgbClr val="3333FF"/>
                </a:solidFill>
                <a:latin typeface="+mj-lt"/>
              </a:rPr>
              <a:t>The recommended Proposed Budget is $571,236 a decrease of $44,971 below the current year budget.  The main reasons for this decrease are:</a:t>
            </a:r>
          </a:p>
          <a:p>
            <a:r>
              <a:rPr lang="en-US" sz="9600" b="0" i="0" u="none" strike="noStrike" baseline="0" dirty="0">
                <a:solidFill>
                  <a:srgbClr val="3333FF"/>
                </a:solidFill>
                <a:latin typeface="+mj-lt"/>
              </a:rPr>
              <a:t>1) </a:t>
            </a:r>
            <a:r>
              <a:rPr lang="en-US" sz="9600" dirty="0">
                <a:solidFill>
                  <a:srgbClr val="3333FF"/>
                </a:solidFill>
                <a:latin typeface="+mj-lt"/>
              </a:rPr>
              <a:t>Merit &amp; CPI for staff</a:t>
            </a:r>
            <a:endParaRPr lang="en-US" sz="9600" b="0" i="0" u="none" strike="noStrike" baseline="0" dirty="0">
              <a:solidFill>
                <a:srgbClr val="3333FF"/>
              </a:solidFill>
              <a:latin typeface="+mj-lt"/>
            </a:endParaRPr>
          </a:p>
          <a:p>
            <a:r>
              <a:rPr lang="en-US" sz="9600" b="0" i="0" u="none" strike="noStrike" baseline="0" dirty="0">
                <a:solidFill>
                  <a:srgbClr val="3333FF"/>
                </a:solidFill>
                <a:latin typeface="+mj-lt"/>
              </a:rPr>
              <a:t>2) The General Fund Cost Allocation (CAP) decreased by $101% compared to the current year’s budget, and</a:t>
            </a:r>
          </a:p>
          <a:p>
            <a:r>
              <a:rPr lang="en-US" sz="9600" b="0" i="0" u="none" strike="noStrike" baseline="0" dirty="0">
                <a:solidFill>
                  <a:srgbClr val="3333FF"/>
                </a:solidFill>
                <a:latin typeface="+mj-lt"/>
              </a:rPr>
              <a:t>3) No recommended $0 contribution to contingency reserve as the Commission’s reserve policy to fund unanticipated expenses such as litigation and other legal services, professional services, and other unexpected and other unbudgeted expenses will be met.  Any year-end fund balance will also be added to reserves.</a:t>
            </a:r>
            <a:endParaRPr lang="en-US" altLang="en-US" sz="9600" dirty="0">
              <a:solidFill>
                <a:srgbClr val="3333FF"/>
              </a:solidFill>
              <a:effectLst/>
              <a:latin typeface="+mj-lt"/>
              <a:cs typeface="Arial" panose="020B0604020202020204" pitchFamily="34" charset="0"/>
            </a:endParaRPr>
          </a:p>
        </p:txBody>
      </p:sp>
      <p:sp>
        <p:nvSpPr>
          <p:cNvPr id="11" name="Title 1">
            <a:extLst>
              <a:ext uri="{FF2B5EF4-FFF2-40B4-BE49-F238E27FC236}">
                <a16:creationId xmlns:a16="http://schemas.microsoft.com/office/drawing/2014/main" id="{24571306-217C-4ED6-994F-C51DE429B1C7}"/>
              </a:ext>
            </a:extLst>
          </p:cNvPr>
          <p:cNvSpPr txBox="1">
            <a:spLocks/>
          </p:cNvSpPr>
          <p:nvPr/>
        </p:nvSpPr>
        <p:spPr>
          <a:xfrm>
            <a:off x="0" y="-94250"/>
            <a:ext cx="9618073" cy="994172"/>
          </a:xfrm>
          <a:prstGeom prst="rect">
            <a:avLst/>
          </a:prstGeom>
        </p:spPr>
        <p:txBody>
          <a:bodyPr vert="horz" lIns="91440" tIns="45720" rIns="91440" bIns="45720" rtlCol="0" anchor="b" anchorCtr="0">
            <a:normAutofit fontScale="97500"/>
          </a:bodyPr>
          <a:lstStyle>
            <a:lvl1pPr algn="l" defTabSz="914400" rtl="0" eaLnBrk="1" latinLnBrk="0" hangingPunct="1">
              <a:spcBef>
                <a:spcPct val="0"/>
              </a:spcBef>
              <a:buNone/>
              <a:defRPr sz="3200" kern="1200">
                <a:solidFill>
                  <a:srgbClr val="61665D"/>
                </a:solidFill>
                <a:latin typeface="Arial"/>
                <a:ea typeface="+mj-ea"/>
                <a:cs typeface="Arial"/>
              </a:defRPr>
            </a:lvl1pPr>
          </a:lstStyle>
          <a:p>
            <a:pPr algn="ctr"/>
            <a:r>
              <a:rPr lang="en-US" dirty="0"/>
              <a:t>Summary of Proposed Budget</a:t>
            </a:r>
          </a:p>
        </p:txBody>
      </p:sp>
      <p:sp>
        <p:nvSpPr>
          <p:cNvPr id="12" name="Footer Placeholder 3">
            <a:extLst>
              <a:ext uri="{FF2B5EF4-FFF2-40B4-BE49-F238E27FC236}">
                <a16:creationId xmlns:a16="http://schemas.microsoft.com/office/drawing/2014/main" id="{ADEFE3C0-4B92-4DE4-A696-F7857FA6CC7D}"/>
              </a:ext>
            </a:extLst>
          </p:cNvPr>
          <p:cNvSpPr>
            <a:spLocks noGrp="1"/>
          </p:cNvSpPr>
          <p:nvPr>
            <p:ph type="ftr" sz="quarter" idx="11"/>
          </p:nvPr>
        </p:nvSpPr>
        <p:spPr>
          <a:xfrm>
            <a:off x="9653955" y="5726905"/>
            <a:ext cx="2538045" cy="258369"/>
          </a:xfrm>
        </p:spPr>
        <p:txBody>
          <a:bodyPr/>
          <a:lstStyle/>
          <a:p>
            <a:r>
              <a:rPr lang="en-US" sz="1350" dirty="0">
                <a:solidFill>
                  <a:schemeClr val="tx1"/>
                </a:solidFill>
              </a:rPr>
              <a:t>Business Item No 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287B7057-7F8C-4CBF-BFE0-2234861451CE}"/>
              </a:ext>
            </a:extLst>
          </p:cNvPr>
          <p:cNvSpPr txBox="1">
            <a:spLocks/>
          </p:cNvSpPr>
          <p:nvPr/>
        </p:nvSpPr>
        <p:spPr>
          <a:xfrm>
            <a:off x="10673442" y="6354422"/>
            <a:ext cx="795746"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CAD7A0B-AF7C-4B0B-8592-C1134618BF8F}" type="slidenum">
              <a:rPr lang="en-US" altLang="en-US" sz="2000"/>
              <a:pPr/>
              <a:t>4</a:t>
            </a:fld>
            <a:endParaRPr lang="en-US" altLang="en-US" sz="2000" dirty="0"/>
          </a:p>
        </p:txBody>
      </p:sp>
      <p:graphicFrame>
        <p:nvGraphicFramePr>
          <p:cNvPr id="6" name="Table 5">
            <a:extLst>
              <a:ext uri="{FF2B5EF4-FFF2-40B4-BE49-F238E27FC236}">
                <a16:creationId xmlns:a16="http://schemas.microsoft.com/office/drawing/2014/main" id="{2BD9145E-A8B4-437D-A092-27E8946855A8}"/>
              </a:ext>
            </a:extLst>
          </p:cNvPr>
          <p:cNvGraphicFramePr>
            <a:graphicFrameLocks noGrp="1"/>
          </p:cNvGraphicFramePr>
          <p:nvPr>
            <p:extLst>
              <p:ext uri="{D42A27DB-BD31-4B8C-83A1-F6EECF244321}">
                <p14:modId xmlns:p14="http://schemas.microsoft.com/office/powerpoint/2010/main" val="3207543605"/>
              </p:ext>
            </p:extLst>
          </p:nvPr>
        </p:nvGraphicFramePr>
        <p:xfrm>
          <a:off x="129882" y="1302328"/>
          <a:ext cx="11833996" cy="3906738"/>
        </p:xfrm>
        <a:graphic>
          <a:graphicData uri="http://schemas.openxmlformats.org/drawingml/2006/table">
            <a:tbl>
              <a:tblPr firstRow="1" firstCol="1" lastRow="1" lastCol="1" bandRow="1" bandCol="1">
                <a:tableStyleId>{5C22544A-7EE6-4342-B048-85BDC9FD1C3A}</a:tableStyleId>
              </a:tblPr>
              <a:tblGrid>
                <a:gridCol w="3641229">
                  <a:extLst>
                    <a:ext uri="{9D8B030D-6E8A-4147-A177-3AD203B41FA5}">
                      <a16:colId xmlns:a16="http://schemas.microsoft.com/office/drawing/2014/main" val="3220983602"/>
                    </a:ext>
                  </a:extLst>
                </a:gridCol>
                <a:gridCol w="3755018">
                  <a:extLst>
                    <a:ext uri="{9D8B030D-6E8A-4147-A177-3AD203B41FA5}">
                      <a16:colId xmlns:a16="http://schemas.microsoft.com/office/drawing/2014/main" val="1481982094"/>
                    </a:ext>
                  </a:extLst>
                </a:gridCol>
                <a:gridCol w="2844711">
                  <a:extLst>
                    <a:ext uri="{9D8B030D-6E8A-4147-A177-3AD203B41FA5}">
                      <a16:colId xmlns:a16="http://schemas.microsoft.com/office/drawing/2014/main" val="2363817405"/>
                    </a:ext>
                  </a:extLst>
                </a:gridCol>
                <a:gridCol w="1593038">
                  <a:extLst>
                    <a:ext uri="{9D8B030D-6E8A-4147-A177-3AD203B41FA5}">
                      <a16:colId xmlns:a16="http://schemas.microsoft.com/office/drawing/2014/main" val="2757765991"/>
                    </a:ext>
                  </a:extLst>
                </a:gridCol>
              </a:tblGrid>
              <a:tr h="708018">
                <a:tc>
                  <a:txBody>
                    <a:bodyPr/>
                    <a:lstStyle/>
                    <a:p>
                      <a:pPr marL="67945" marR="0" algn="l">
                        <a:lnSpc>
                          <a:spcPct val="150000"/>
                        </a:lnSpc>
                        <a:spcBef>
                          <a:spcPts val="1200"/>
                        </a:spcBef>
                        <a:spcAft>
                          <a:spcPts val="0"/>
                        </a:spcAft>
                      </a:pPr>
                      <a:r>
                        <a:rPr lang="en-US" sz="2400" dirty="0">
                          <a:effectLst/>
                          <a:latin typeface="Calibri" panose="020F0502020204030204" pitchFamily="34" charset="0"/>
                          <a:cs typeface="Calibri" panose="020F0502020204030204" pitchFamily="34" charset="0"/>
                        </a:rPr>
                        <a:t>Proposed Budget Summary</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95250" marR="0" algn="l">
                        <a:lnSpc>
                          <a:spcPct val="150000"/>
                        </a:lnSpc>
                        <a:spcBef>
                          <a:spcPts val="1200"/>
                        </a:spcBef>
                        <a:spcAft>
                          <a:spcPts val="0"/>
                        </a:spcAft>
                      </a:pPr>
                      <a:r>
                        <a:rPr lang="en-US" sz="2400" dirty="0">
                          <a:effectLst/>
                          <a:latin typeface="Calibri" panose="020F0502020204030204" pitchFamily="34" charset="0"/>
                          <a:cs typeface="Calibri" panose="020F0502020204030204" pitchFamily="34" charset="0"/>
                        </a:rPr>
                        <a:t>Adjusted Budget 2022-2023</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9850" algn="r">
                        <a:lnSpc>
                          <a:spcPct val="150000"/>
                        </a:lnSpc>
                        <a:spcBef>
                          <a:spcPts val="1200"/>
                        </a:spcBef>
                        <a:spcAft>
                          <a:spcPts val="0"/>
                        </a:spcAft>
                      </a:pPr>
                      <a:r>
                        <a:rPr lang="en-US" sz="2400" dirty="0">
                          <a:effectLst/>
                          <a:latin typeface="Calibri" panose="020F0502020204030204" pitchFamily="34" charset="0"/>
                          <a:cs typeface="Calibri" panose="020F0502020204030204" pitchFamily="34" charset="0"/>
                        </a:rPr>
                        <a:t>Proposed 2023-2024</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71120" marR="0" algn="l">
                        <a:lnSpc>
                          <a:spcPct val="150000"/>
                        </a:lnSpc>
                        <a:spcBef>
                          <a:spcPts val="1200"/>
                        </a:spcBef>
                        <a:spcAft>
                          <a:spcPts val="0"/>
                        </a:spcAft>
                      </a:pPr>
                      <a:r>
                        <a:rPr lang="en-US" sz="2400" dirty="0">
                          <a:effectLst/>
                          <a:latin typeface="Calibri" panose="020F0502020204030204" pitchFamily="34" charset="0"/>
                          <a:cs typeface="Calibri" panose="020F0502020204030204" pitchFamily="34" charset="0"/>
                        </a:rPr>
                        <a:t>Change</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extLst>
                  <a:ext uri="{0D108BD9-81ED-4DB2-BD59-A6C34878D82A}">
                    <a16:rowId xmlns:a16="http://schemas.microsoft.com/office/drawing/2014/main" val="1621841343"/>
                  </a:ext>
                </a:extLst>
              </a:tr>
              <a:tr h="447568">
                <a:tc>
                  <a:txBody>
                    <a:bodyPr/>
                    <a:lstStyle/>
                    <a:p>
                      <a:pPr marL="67945" marR="0" algn="l">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Salaries and Benefits</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7310" algn="r">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$377,032</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7310" algn="r">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$411,716</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2230" algn="r">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$34,684</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extLst>
                  <a:ext uri="{0D108BD9-81ED-4DB2-BD59-A6C34878D82A}">
                    <a16:rowId xmlns:a16="http://schemas.microsoft.com/office/drawing/2014/main" val="1631647364"/>
                  </a:ext>
                </a:extLst>
              </a:tr>
              <a:tr h="448833">
                <a:tc>
                  <a:txBody>
                    <a:bodyPr/>
                    <a:lstStyle/>
                    <a:p>
                      <a:pPr marL="67945" marR="0" algn="l">
                        <a:lnSpc>
                          <a:spcPct val="100000"/>
                        </a:lnSpc>
                        <a:spcBef>
                          <a:spcPts val="310"/>
                        </a:spcBef>
                        <a:spcAft>
                          <a:spcPts val="0"/>
                        </a:spcAft>
                      </a:pPr>
                      <a:r>
                        <a:rPr lang="en-US" sz="2400" dirty="0">
                          <a:effectLst/>
                          <a:latin typeface="Calibri" panose="020F0502020204030204" pitchFamily="34" charset="0"/>
                          <a:cs typeface="Calibri" panose="020F0502020204030204" pitchFamily="34" charset="0"/>
                        </a:rPr>
                        <a:t>Contracted Staff Support</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675" algn="r">
                        <a:lnSpc>
                          <a:spcPct val="100000"/>
                        </a:lnSpc>
                        <a:spcBef>
                          <a:spcPts val="310"/>
                        </a:spcBef>
                        <a:spcAft>
                          <a:spcPts val="0"/>
                        </a:spcAft>
                      </a:pPr>
                      <a:r>
                        <a:rPr lang="en-US" sz="2400" dirty="0">
                          <a:effectLst/>
                          <a:latin typeface="Calibri" panose="020F0502020204030204" pitchFamily="34" charset="0"/>
                          <a:cs typeface="Calibri" panose="020F0502020204030204" pitchFamily="34" charset="0"/>
                        </a:rPr>
                        <a:t>$30,000</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675" algn="r">
                        <a:lnSpc>
                          <a:spcPct val="100000"/>
                        </a:lnSpc>
                        <a:spcBef>
                          <a:spcPts val="310"/>
                        </a:spcBef>
                        <a:spcAft>
                          <a:spcPts val="0"/>
                        </a:spcAft>
                      </a:pPr>
                      <a:r>
                        <a:rPr lang="en-US" sz="2400" dirty="0">
                          <a:effectLst/>
                          <a:latin typeface="Calibri" panose="020F0502020204030204" pitchFamily="34" charset="0"/>
                          <a:cs typeface="Calibri" panose="020F0502020204030204" pitchFamily="34" charset="0"/>
                        </a:rPr>
                        <a:t>$0</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3500" algn="r">
                        <a:lnSpc>
                          <a:spcPct val="100000"/>
                        </a:lnSpc>
                        <a:spcBef>
                          <a:spcPts val="310"/>
                        </a:spcBef>
                        <a:spcAft>
                          <a:spcPts val="0"/>
                        </a:spcAft>
                      </a:pPr>
                      <a:r>
                        <a:rPr lang="en-US" sz="2400" dirty="0">
                          <a:effectLst/>
                          <a:latin typeface="Calibri" panose="020F0502020204030204" pitchFamily="34" charset="0"/>
                          <a:cs typeface="Calibri" panose="020F0502020204030204" pitchFamily="34" charset="0"/>
                        </a:rPr>
                        <a:t>($30,000)</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extLst>
                  <a:ext uri="{0D108BD9-81ED-4DB2-BD59-A6C34878D82A}">
                    <a16:rowId xmlns:a16="http://schemas.microsoft.com/office/drawing/2014/main" val="3569844226"/>
                  </a:ext>
                </a:extLst>
              </a:tr>
              <a:tr h="447568">
                <a:tc>
                  <a:txBody>
                    <a:bodyPr/>
                    <a:lstStyle/>
                    <a:p>
                      <a:pPr marL="67945" marR="0" algn="l">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Services &amp; Supplies</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675" algn="r">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$196,600</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675" algn="r">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$156,545</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2230" algn="r">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($40,055)</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extLst>
                  <a:ext uri="{0D108BD9-81ED-4DB2-BD59-A6C34878D82A}">
                    <a16:rowId xmlns:a16="http://schemas.microsoft.com/office/drawing/2014/main" val="303278595"/>
                  </a:ext>
                </a:extLst>
              </a:tr>
              <a:tr h="447568">
                <a:tc>
                  <a:txBody>
                    <a:bodyPr/>
                    <a:lstStyle/>
                    <a:p>
                      <a:pPr marL="67945" marR="0" algn="l">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Other Charges</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675" algn="r">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$2,575</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675" algn="r">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$2,975</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2230" algn="r">
                        <a:lnSpc>
                          <a:spcPct val="100000"/>
                        </a:lnSpc>
                        <a:spcBef>
                          <a:spcPts val="305"/>
                        </a:spcBef>
                        <a:spcAft>
                          <a:spcPts val="0"/>
                        </a:spcAft>
                      </a:pPr>
                      <a:r>
                        <a:rPr lang="en-US" sz="2400" dirty="0">
                          <a:effectLst/>
                          <a:latin typeface="Calibri" panose="020F0502020204030204" pitchFamily="34" charset="0"/>
                          <a:cs typeface="Calibri" panose="020F0502020204030204" pitchFamily="34" charset="0"/>
                        </a:rPr>
                        <a:t>$400</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extLst>
                  <a:ext uri="{0D108BD9-81ED-4DB2-BD59-A6C34878D82A}">
                    <a16:rowId xmlns:a16="http://schemas.microsoft.com/office/drawing/2014/main" val="3584960963"/>
                  </a:ext>
                </a:extLst>
              </a:tr>
              <a:tr h="469061">
                <a:tc>
                  <a:txBody>
                    <a:bodyPr/>
                    <a:lstStyle/>
                    <a:p>
                      <a:pPr marL="67945" marR="0" algn="l">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Total</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675" algn="r">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$606,207</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675" algn="r">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$571,236</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2865" algn="r">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($44,971)</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extLst>
                  <a:ext uri="{0D108BD9-81ED-4DB2-BD59-A6C34878D82A}">
                    <a16:rowId xmlns:a16="http://schemas.microsoft.com/office/drawing/2014/main" val="2674766162"/>
                  </a:ext>
                </a:extLst>
              </a:tr>
              <a:tr h="469061">
                <a:tc>
                  <a:txBody>
                    <a:bodyPr/>
                    <a:lstStyle/>
                    <a:p>
                      <a:pPr marL="67945" marR="0" algn="l">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Contingencies</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040" algn="r">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$10,000</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040" algn="r">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$0</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2230" algn="r">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($10,000)</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extLst>
                  <a:ext uri="{0D108BD9-81ED-4DB2-BD59-A6C34878D82A}">
                    <a16:rowId xmlns:a16="http://schemas.microsoft.com/office/drawing/2014/main" val="1108277151"/>
                  </a:ext>
                </a:extLst>
              </a:tr>
              <a:tr h="469061">
                <a:tc>
                  <a:txBody>
                    <a:bodyPr/>
                    <a:lstStyle/>
                    <a:p>
                      <a:pPr marL="67945" marR="0" algn="l">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Total Appropriations</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675" algn="r">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$616,207</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6675" algn="r">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$571,236</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0" marR="62865" algn="r">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($44,971)</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extLst>
                  <a:ext uri="{0D108BD9-81ED-4DB2-BD59-A6C34878D82A}">
                    <a16:rowId xmlns:a16="http://schemas.microsoft.com/office/drawing/2014/main" val="2275295894"/>
                  </a:ext>
                </a:extLst>
              </a:tr>
            </a:tbl>
          </a:graphicData>
        </a:graphic>
      </p:graphicFrame>
      <p:graphicFrame>
        <p:nvGraphicFramePr>
          <p:cNvPr id="7" name="Table 6">
            <a:extLst>
              <a:ext uri="{FF2B5EF4-FFF2-40B4-BE49-F238E27FC236}">
                <a16:creationId xmlns:a16="http://schemas.microsoft.com/office/drawing/2014/main" id="{D5630115-BE02-40E8-81F6-5E31571CF9E1}"/>
              </a:ext>
            </a:extLst>
          </p:cNvPr>
          <p:cNvGraphicFramePr>
            <a:graphicFrameLocks noGrp="1"/>
          </p:cNvGraphicFramePr>
          <p:nvPr>
            <p:extLst>
              <p:ext uri="{D42A27DB-BD31-4B8C-83A1-F6EECF244321}">
                <p14:modId xmlns:p14="http://schemas.microsoft.com/office/powerpoint/2010/main" val="2554130837"/>
              </p:ext>
            </p:extLst>
          </p:nvPr>
        </p:nvGraphicFramePr>
        <p:xfrm>
          <a:off x="129882" y="5359681"/>
          <a:ext cx="11833992" cy="503579"/>
        </p:xfrm>
        <a:graphic>
          <a:graphicData uri="http://schemas.openxmlformats.org/drawingml/2006/table">
            <a:tbl>
              <a:tblPr firstRow="1" firstCol="1" lastRow="1" lastCol="1" bandRow="1" bandCol="1">
                <a:tableStyleId>{5C22544A-7EE6-4342-B048-85BDC9FD1C3A}</a:tableStyleId>
              </a:tblPr>
              <a:tblGrid>
                <a:gridCol w="3638554">
                  <a:extLst>
                    <a:ext uri="{9D8B030D-6E8A-4147-A177-3AD203B41FA5}">
                      <a16:colId xmlns:a16="http://schemas.microsoft.com/office/drawing/2014/main" val="2250294847"/>
                    </a:ext>
                  </a:extLst>
                </a:gridCol>
                <a:gridCol w="3768437">
                  <a:extLst>
                    <a:ext uri="{9D8B030D-6E8A-4147-A177-3AD203B41FA5}">
                      <a16:colId xmlns:a16="http://schemas.microsoft.com/office/drawing/2014/main" val="948261968"/>
                    </a:ext>
                  </a:extLst>
                </a:gridCol>
                <a:gridCol w="2826327">
                  <a:extLst>
                    <a:ext uri="{9D8B030D-6E8A-4147-A177-3AD203B41FA5}">
                      <a16:colId xmlns:a16="http://schemas.microsoft.com/office/drawing/2014/main" val="1256679835"/>
                    </a:ext>
                  </a:extLst>
                </a:gridCol>
                <a:gridCol w="1600674">
                  <a:extLst>
                    <a:ext uri="{9D8B030D-6E8A-4147-A177-3AD203B41FA5}">
                      <a16:colId xmlns:a16="http://schemas.microsoft.com/office/drawing/2014/main" val="3488755233"/>
                    </a:ext>
                  </a:extLst>
                </a:gridCol>
              </a:tblGrid>
              <a:tr h="503579">
                <a:tc>
                  <a:txBody>
                    <a:bodyPr/>
                    <a:lstStyle/>
                    <a:p>
                      <a:pPr marL="67945" marR="0" algn="l">
                        <a:lnSpc>
                          <a:spcPct val="100000"/>
                        </a:lnSpc>
                        <a:spcBef>
                          <a:spcPts val="595"/>
                        </a:spcBef>
                        <a:spcAft>
                          <a:spcPts val="0"/>
                        </a:spcAft>
                      </a:pPr>
                      <a:r>
                        <a:rPr lang="en-US" sz="2400" dirty="0">
                          <a:effectLst/>
                          <a:latin typeface="Calibri" panose="020F0502020204030204" pitchFamily="34" charset="0"/>
                          <a:cs typeface="Calibri" panose="020F0502020204030204" pitchFamily="34" charset="0"/>
                        </a:rPr>
                        <a:t>Revenues</a:t>
                      </a:r>
                      <a:endParaRPr lang="en-US" sz="23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1761490" marR="0" lvl="1" algn="r">
                        <a:lnSpc>
                          <a:spcPct val="100000"/>
                        </a:lnSpc>
                        <a:spcBef>
                          <a:spcPts val="595"/>
                        </a:spcBef>
                        <a:spcAft>
                          <a:spcPts val="0"/>
                        </a:spcAft>
                      </a:pPr>
                      <a:r>
                        <a:rPr lang="en-US" sz="2400" dirty="0">
                          <a:effectLst/>
                          <a:latin typeface="Calibri" panose="020F0502020204030204" pitchFamily="34" charset="0"/>
                          <a:cs typeface="Calibri" panose="020F0502020204030204" pitchFamily="34" charset="0"/>
                        </a:rPr>
                        <a:t>$616,207</a:t>
                      </a:r>
                      <a:endParaRPr lang="en-US" sz="23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nchor="ctr"/>
                </a:tc>
                <a:tc>
                  <a:txBody>
                    <a:bodyPr/>
                    <a:lstStyle/>
                    <a:p>
                      <a:pPr marL="435610" marR="0" algn="r">
                        <a:lnSpc>
                          <a:spcPct val="100000"/>
                        </a:lnSpc>
                        <a:spcBef>
                          <a:spcPts val="595"/>
                        </a:spcBef>
                        <a:spcAft>
                          <a:spcPts val="0"/>
                        </a:spcAft>
                      </a:pPr>
                      <a:r>
                        <a:rPr lang="en-US" sz="2400" dirty="0">
                          <a:effectLst/>
                          <a:latin typeface="Calibri" panose="020F0502020204030204" pitchFamily="34" charset="0"/>
                          <a:cs typeface="Calibri" panose="020F0502020204030204" pitchFamily="34" charset="0"/>
                        </a:rPr>
                        <a:t>$571,236</a:t>
                      </a:r>
                      <a:endParaRPr lang="en-US" sz="23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nchor="ctr"/>
                </a:tc>
                <a:tc>
                  <a:txBody>
                    <a:bodyPr/>
                    <a:lstStyle/>
                    <a:p>
                      <a:pPr marL="0" marR="62865" algn="r">
                        <a:lnSpc>
                          <a:spcPct val="100000"/>
                        </a:lnSpc>
                        <a:spcBef>
                          <a:spcPts val="390"/>
                        </a:spcBef>
                        <a:spcAft>
                          <a:spcPts val="0"/>
                        </a:spcAft>
                      </a:pPr>
                      <a:r>
                        <a:rPr lang="en-US" sz="2400" dirty="0">
                          <a:effectLst/>
                          <a:latin typeface="Calibri" panose="020F0502020204030204" pitchFamily="34" charset="0"/>
                          <a:cs typeface="Calibri" panose="020F0502020204030204" pitchFamily="34" charset="0"/>
                        </a:rPr>
                        <a:t>($44,971)</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nchor="ctr"/>
                </a:tc>
                <a:extLst>
                  <a:ext uri="{0D108BD9-81ED-4DB2-BD59-A6C34878D82A}">
                    <a16:rowId xmlns:a16="http://schemas.microsoft.com/office/drawing/2014/main" val="2362002819"/>
                  </a:ext>
                </a:extLst>
              </a:tr>
            </a:tbl>
          </a:graphicData>
        </a:graphic>
      </p:graphicFrame>
      <p:sp>
        <p:nvSpPr>
          <p:cNvPr id="9" name="Rectangle 2">
            <a:extLst>
              <a:ext uri="{FF2B5EF4-FFF2-40B4-BE49-F238E27FC236}">
                <a16:creationId xmlns:a16="http://schemas.microsoft.com/office/drawing/2014/main" id="{12C144F3-DAD6-4F10-9E53-52FC3D430D09}"/>
              </a:ext>
            </a:extLst>
          </p:cNvPr>
          <p:cNvSpPr txBox="1">
            <a:spLocks noChangeArrowheads="1"/>
          </p:cNvSpPr>
          <p:nvPr/>
        </p:nvSpPr>
        <p:spPr>
          <a:xfrm>
            <a:off x="0" y="396345"/>
            <a:ext cx="10673441" cy="503578"/>
          </a:xfrm>
          <a:prstGeom prst="rect">
            <a:avLst/>
          </a:prstGeom>
        </p:spPr>
        <p:txBody>
          <a:bodyPr vert="horz" lIns="91440" tIns="45720" rIns="91440" bIns="45720" rtlCol="0" anchor="b" anchorCtr="0">
            <a:normAutofit fontScale="92500" lnSpcReduction="10000"/>
          </a:bodyPr>
          <a:lstStyle>
            <a:lvl1pPr algn="l" defTabSz="914400" rtl="0" eaLnBrk="1" latinLnBrk="0" hangingPunct="1">
              <a:spcBef>
                <a:spcPct val="0"/>
              </a:spcBef>
              <a:buNone/>
              <a:defRPr sz="3200" kern="1200">
                <a:solidFill>
                  <a:srgbClr val="61665D"/>
                </a:solidFill>
                <a:latin typeface="Arial"/>
                <a:ea typeface="+mj-ea"/>
                <a:cs typeface="Arial"/>
              </a:defRPr>
            </a:lvl1pPr>
          </a:lstStyle>
          <a:p>
            <a:pPr algn="ctr"/>
            <a:r>
              <a:rPr lang="en-US" altLang="en-US" dirty="0">
                <a:solidFill>
                  <a:srgbClr val="5A5A75"/>
                </a:solidFill>
                <a:latin typeface="Tahoma" panose="020B0604030504040204" pitchFamily="34" charset="0"/>
              </a:rPr>
              <a:t>Proposed 2023-24 LAFCO Budget</a:t>
            </a:r>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304240"/>
            <a:ext cx="8915401" cy="4639360"/>
          </a:xfrm>
        </p:spPr>
        <p:txBody>
          <a:bodyPr>
            <a:normAutofit lnSpcReduction="10000"/>
          </a:bodyPr>
          <a:lstStyle/>
          <a:p>
            <a:pPr marL="0" indent="0">
              <a:buNone/>
            </a:pPr>
            <a:r>
              <a:rPr lang="en-US" sz="2600" b="1" dirty="0">
                <a:solidFill>
                  <a:srgbClr val="0000CC"/>
                </a:solidFill>
              </a:rPr>
              <a:t>It is recommended that the Commission:</a:t>
            </a:r>
          </a:p>
          <a:p>
            <a:pPr marL="0" indent="0">
              <a:buNone/>
            </a:pPr>
            <a:endParaRPr lang="en-US" sz="3500" b="1" dirty="0">
              <a:solidFill>
                <a:srgbClr val="3333FF"/>
              </a:solidFill>
              <a:latin typeface="+mj-lt"/>
            </a:endParaRPr>
          </a:p>
          <a:p>
            <a:pPr marL="742950" marR="0" lvl="0" indent="-742950">
              <a:lnSpc>
                <a:spcPct val="102000"/>
              </a:lnSpc>
              <a:spcBef>
                <a:spcPts val="600"/>
              </a:spcBef>
              <a:spcAft>
                <a:spcPts val="600"/>
              </a:spcAft>
              <a:buClr>
                <a:srgbClr val="3333FF"/>
              </a:buClr>
              <a:buFont typeface="+mj-lt"/>
              <a:buAutoNum type="alphaLcParenR"/>
              <a:tabLst>
                <a:tab pos="419100" algn="l"/>
              </a:tabLst>
            </a:pPr>
            <a:r>
              <a:rPr lang="en-US" sz="2600" spc="-30" dirty="0">
                <a:solidFill>
                  <a:srgbClr val="3333FF"/>
                </a:solidFill>
                <a:effectLst/>
                <a:latin typeface="+mj-lt"/>
                <a:ea typeface="Times New Roman" panose="02020603050405020304" pitchFamily="18" charset="0"/>
              </a:rPr>
              <a:t>Review the Proposed Budget for FY 2023-2024, accept all public testimony and approve the Proposed Budget as</a:t>
            </a:r>
            <a:r>
              <a:rPr lang="en-US" sz="2600" spc="-5" dirty="0">
                <a:solidFill>
                  <a:srgbClr val="3333FF"/>
                </a:solidFill>
                <a:effectLst/>
                <a:latin typeface="+mj-lt"/>
                <a:ea typeface="Times New Roman" panose="02020603050405020304" pitchFamily="18" charset="0"/>
              </a:rPr>
              <a:t> </a:t>
            </a:r>
            <a:r>
              <a:rPr lang="en-US" sz="2600" spc="-30" dirty="0">
                <a:solidFill>
                  <a:srgbClr val="3333FF"/>
                </a:solidFill>
                <a:effectLst/>
                <a:latin typeface="+mj-lt"/>
                <a:ea typeface="Times New Roman" panose="02020603050405020304" pitchFamily="18" charset="0"/>
              </a:rPr>
              <a:t>presented;</a:t>
            </a:r>
          </a:p>
          <a:p>
            <a:pPr marL="742950" marR="0" lvl="0" indent="-742950">
              <a:lnSpc>
                <a:spcPct val="102000"/>
              </a:lnSpc>
              <a:spcBef>
                <a:spcPts val="600"/>
              </a:spcBef>
              <a:spcAft>
                <a:spcPts val="600"/>
              </a:spcAft>
              <a:buClr>
                <a:srgbClr val="3333FF"/>
              </a:buClr>
              <a:buFont typeface="+mj-lt"/>
              <a:buAutoNum type="alphaLcParenR"/>
              <a:tabLst>
                <a:tab pos="419100" algn="l"/>
              </a:tabLst>
            </a:pPr>
            <a:r>
              <a:rPr lang="en-US" sz="2600" spc="-30" dirty="0">
                <a:solidFill>
                  <a:srgbClr val="3333FF"/>
                </a:solidFill>
                <a:effectLst/>
                <a:latin typeface="+mj-lt"/>
                <a:ea typeface="Times New Roman" panose="02020603050405020304" pitchFamily="18" charset="0"/>
              </a:rPr>
              <a:t>Direct staff to distribute the approved Proposed Budget to Cities, Special Districts and the County as required by Government Code Section 56381;</a:t>
            </a:r>
            <a:r>
              <a:rPr lang="en-US" sz="2600" spc="-50" dirty="0">
                <a:solidFill>
                  <a:srgbClr val="3333FF"/>
                </a:solidFill>
                <a:effectLst/>
                <a:latin typeface="+mj-lt"/>
                <a:ea typeface="Times New Roman" panose="02020603050405020304" pitchFamily="18" charset="0"/>
              </a:rPr>
              <a:t> </a:t>
            </a:r>
            <a:r>
              <a:rPr lang="en-US" sz="2600" spc="-30" dirty="0">
                <a:solidFill>
                  <a:srgbClr val="3333FF"/>
                </a:solidFill>
                <a:effectLst/>
                <a:latin typeface="+mj-lt"/>
                <a:ea typeface="Times New Roman" panose="02020603050405020304" pitchFamily="18" charset="0"/>
              </a:rPr>
              <a:t>and</a:t>
            </a:r>
          </a:p>
          <a:p>
            <a:pPr marL="742950" marR="0" lvl="0" indent="-742950">
              <a:spcBef>
                <a:spcPts val="600"/>
              </a:spcBef>
              <a:spcAft>
                <a:spcPts val="600"/>
              </a:spcAft>
              <a:buClr>
                <a:srgbClr val="3333FF"/>
              </a:buClr>
              <a:buFont typeface="+mj-lt"/>
              <a:buAutoNum type="alphaLcParenR"/>
              <a:tabLst>
                <a:tab pos="419100" algn="l"/>
              </a:tabLst>
            </a:pPr>
            <a:r>
              <a:rPr lang="en-US" sz="2600" spc="-30" dirty="0">
                <a:solidFill>
                  <a:srgbClr val="3333FF"/>
                </a:solidFill>
                <a:effectLst/>
                <a:latin typeface="+mj-lt"/>
                <a:ea typeface="Times New Roman" panose="02020603050405020304" pitchFamily="18" charset="0"/>
              </a:rPr>
              <a:t>Schedule a public hearing for May 4, 2023 to consider and adopt the Final</a:t>
            </a:r>
            <a:r>
              <a:rPr lang="en-US" sz="2600" spc="-75" dirty="0">
                <a:solidFill>
                  <a:srgbClr val="3333FF"/>
                </a:solidFill>
                <a:effectLst/>
                <a:latin typeface="+mj-lt"/>
                <a:ea typeface="Times New Roman" panose="02020603050405020304" pitchFamily="18" charset="0"/>
              </a:rPr>
              <a:t> </a:t>
            </a:r>
            <a:r>
              <a:rPr lang="en-US" sz="2600" spc="-30" dirty="0">
                <a:solidFill>
                  <a:srgbClr val="3333FF"/>
                </a:solidFill>
                <a:effectLst/>
                <a:latin typeface="+mj-lt"/>
                <a:ea typeface="Times New Roman" panose="02020603050405020304" pitchFamily="18" charset="0"/>
              </a:rPr>
              <a:t>Budget.</a:t>
            </a:r>
          </a:p>
          <a:p>
            <a:pPr marL="0" marR="0" indent="0" algn="just">
              <a:lnSpc>
                <a:spcPct val="200000"/>
              </a:lnSpc>
              <a:spcBef>
                <a:spcPts val="0"/>
              </a:spcBef>
              <a:spcAft>
                <a:spcPts val="0"/>
              </a:spcAft>
              <a:buNone/>
            </a:pPr>
            <a:endParaRPr lang="en-US" sz="2800" dirty="0">
              <a:solidFill>
                <a:srgbClr val="0000CC"/>
              </a:solidFill>
            </a:endParaRPr>
          </a:p>
        </p:txBody>
      </p:sp>
      <p:sp>
        <p:nvSpPr>
          <p:cNvPr id="6" name="Slide Number Placeholder 5">
            <a:extLst>
              <a:ext uri="{FF2B5EF4-FFF2-40B4-BE49-F238E27FC236}">
                <a16:creationId xmlns:a16="http://schemas.microsoft.com/office/drawing/2014/main" id="{74933CCC-BC60-4AA0-BD6E-A179A9F96E33}"/>
              </a:ext>
            </a:extLst>
          </p:cNvPr>
          <p:cNvSpPr>
            <a:spLocks noGrp="1"/>
          </p:cNvSpPr>
          <p:nvPr>
            <p:ph type="sldNum" sz="quarter" idx="12"/>
          </p:nvPr>
        </p:nvSpPr>
        <p:spPr>
          <a:xfrm>
            <a:off x="9653955" y="594518"/>
            <a:ext cx="2538046" cy="449659"/>
          </a:xfrm>
          <a:prstGeom prst="rect">
            <a:avLst/>
          </a:prstGeom>
        </p:spPr>
        <p:txBody>
          <a:bodyPr/>
          <a:lstStyle>
            <a:lvl1pPr>
              <a:defRPr>
                <a:latin typeface="Californian FB" panose="0207040306080B030204" pitchFamily="18" charset="0"/>
              </a:defRPr>
            </a:lvl1pPr>
          </a:lstStyle>
          <a:p>
            <a:pPr algn="just"/>
            <a:r>
              <a:rPr lang="en-US" sz="1400" b="1" kern="0" dirty="0">
                <a:solidFill>
                  <a:srgbClr val="777777"/>
                </a:solidFill>
              </a:rPr>
              <a:t>LAFCO </a:t>
            </a:r>
          </a:p>
          <a:p>
            <a:pPr algn="r"/>
            <a:r>
              <a:rPr lang="en-US" sz="1400" b="1" dirty="0">
                <a:solidFill>
                  <a:srgbClr val="777777"/>
                </a:solidFill>
                <a:ea typeface="Times New Roman" panose="02020603050405020304" pitchFamily="18" charset="0"/>
              </a:rPr>
              <a:t>Santa Barbara Local Agency Formation Commission</a:t>
            </a:r>
            <a:endParaRPr lang="en-US" sz="1400" dirty="0">
              <a:solidFill>
                <a:srgbClr val="777777"/>
              </a:solidFill>
              <a:ea typeface="Times New Roman" panose="02020603050405020304" pitchFamily="18" charset="0"/>
            </a:endParaRPr>
          </a:p>
          <a:p>
            <a:endParaRPr lang="en-US" sz="1400" dirty="0">
              <a:solidFill>
                <a:srgbClr val="777777"/>
              </a:solidFill>
            </a:endParaRPr>
          </a:p>
        </p:txBody>
      </p:sp>
      <p:sp>
        <p:nvSpPr>
          <p:cNvPr id="7" name="Slide Number Placeholder 3">
            <a:extLst>
              <a:ext uri="{FF2B5EF4-FFF2-40B4-BE49-F238E27FC236}">
                <a16:creationId xmlns:a16="http://schemas.microsoft.com/office/drawing/2014/main" id="{02B7B01C-53CD-48CB-A217-341EE8F11385}"/>
              </a:ext>
            </a:extLst>
          </p:cNvPr>
          <p:cNvSpPr txBox="1">
            <a:spLocks/>
          </p:cNvSpPr>
          <p:nvPr/>
        </p:nvSpPr>
        <p:spPr>
          <a:xfrm>
            <a:off x="9220200" y="6389591"/>
            <a:ext cx="795746"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CAD7A0B-AF7C-4B0B-8592-C1134618BF8F}" type="slidenum">
              <a:rPr lang="en-US" altLang="en-US" sz="2000"/>
              <a:pPr/>
              <a:t>5</a:t>
            </a:fld>
            <a:endParaRPr lang="en-US" altLang="en-US" sz="2000" dirty="0"/>
          </a:p>
        </p:txBody>
      </p:sp>
      <p:sp>
        <p:nvSpPr>
          <p:cNvPr id="9" name="Rectangle 2">
            <a:extLst>
              <a:ext uri="{FF2B5EF4-FFF2-40B4-BE49-F238E27FC236}">
                <a16:creationId xmlns:a16="http://schemas.microsoft.com/office/drawing/2014/main" id="{FBF919B4-0950-40FD-BB63-205190ECAEE5}"/>
              </a:ext>
            </a:extLst>
          </p:cNvPr>
          <p:cNvSpPr txBox="1">
            <a:spLocks noChangeArrowheads="1"/>
          </p:cNvSpPr>
          <p:nvPr/>
        </p:nvSpPr>
        <p:spPr>
          <a:xfrm>
            <a:off x="1" y="238036"/>
            <a:ext cx="9525000" cy="661887"/>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3200" kern="1200">
                <a:solidFill>
                  <a:srgbClr val="61665D"/>
                </a:solidFill>
                <a:latin typeface="Arial"/>
                <a:ea typeface="+mj-ea"/>
                <a:cs typeface="Arial"/>
              </a:defRPr>
            </a:lvl1pPr>
          </a:lstStyle>
          <a:p>
            <a:pPr algn="ctr"/>
            <a:r>
              <a:rPr lang="en-US" altLang="en-US" dirty="0">
                <a:solidFill>
                  <a:srgbClr val="5A5A75"/>
                </a:solidFill>
                <a:latin typeface="Tahoma" panose="020B0604030504040204" pitchFamily="34" charset="0"/>
              </a:rPr>
              <a:t>Recommendation</a:t>
            </a:r>
          </a:p>
        </p:txBody>
      </p:sp>
      <p:sp>
        <p:nvSpPr>
          <p:cNvPr id="8" name="Footer Placeholder 3">
            <a:extLst>
              <a:ext uri="{FF2B5EF4-FFF2-40B4-BE49-F238E27FC236}">
                <a16:creationId xmlns:a16="http://schemas.microsoft.com/office/drawing/2014/main" id="{73A9335E-FAD3-4BC7-8647-0C106620958C}"/>
              </a:ext>
            </a:extLst>
          </p:cNvPr>
          <p:cNvSpPr>
            <a:spLocks noGrp="1"/>
          </p:cNvSpPr>
          <p:nvPr>
            <p:ph type="ftr" sz="quarter" idx="11"/>
          </p:nvPr>
        </p:nvSpPr>
        <p:spPr>
          <a:xfrm>
            <a:off x="9653955" y="5715001"/>
            <a:ext cx="2538045" cy="270274"/>
          </a:xfrm>
        </p:spPr>
        <p:txBody>
          <a:bodyPr/>
          <a:lstStyle/>
          <a:p>
            <a:r>
              <a:rPr lang="en-US" sz="1350" dirty="0">
                <a:solidFill>
                  <a:schemeClr val="tx1"/>
                </a:solidFill>
              </a:rPr>
              <a:t>Business Item No 1</a:t>
            </a:r>
          </a:p>
        </p:txBody>
      </p:sp>
    </p:spTree>
    <p:extLst>
      <p:ext uri="{BB962C8B-B14F-4D97-AF65-F5344CB8AC3E}">
        <p14:creationId xmlns:p14="http://schemas.microsoft.com/office/powerpoint/2010/main" val="1769579821"/>
      </p:ext>
    </p:extLst>
  </p:cSld>
  <p:clrMapOvr>
    <a:masterClrMapping/>
  </p:clrMapOvr>
</p:sld>
</file>

<file path=ppt/theme/theme1.xml><?xml version="1.0" encoding="utf-8"?>
<a:theme xmlns:a="http://schemas.openxmlformats.org/drawingml/2006/main" name="SLO City PowerPoint Template">
  <a:themeElements>
    <a:clrScheme name="Custom 7">
      <a:dk1>
        <a:srgbClr val="455560"/>
      </a:dk1>
      <a:lt1>
        <a:sysClr val="window" lastClr="FFFFFF"/>
      </a:lt1>
      <a:dk2>
        <a:srgbClr val="2D2F2B"/>
      </a:dk2>
      <a:lt2>
        <a:srgbClr val="DEDED7"/>
      </a:lt2>
      <a:accent1>
        <a:srgbClr val="003E7E"/>
      </a:accent1>
      <a:accent2>
        <a:srgbClr val="B0CBEA"/>
      </a:accent2>
      <a:accent3>
        <a:srgbClr val="C5C19D"/>
      </a:accent3>
      <a:accent4>
        <a:srgbClr val="DE791C"/>
      </a:accent4>
      <a:accent5>
        <a:srgbClr val="994708"/>
      </a:accent5>
      <a:accent6>
        <a:srgbClr val="E9D666"/>
      </a:accent6>
      <a:hlink>
        <a:srgbClr val="74B6BC"/>
      </a:hlink>
      <a:folHlink>
        <a:srgbClr val="7F95A4"/>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2">
          <a:schemeClr val="accent6"/>
        </a:lnRef>
        <a:fillRef idx="1">
          <a:schemeClr val="lt1"/>
        </a:fillRef>
        <a:effectRef idx="0">
          <a:schemeClr val="accent6"/>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0B5AABBB2B79747A7F1A6BF59576555" ma:contentTypeVersion="11" ma:contentTypeDescription="Create a new document." ma:contentTypeScope="" ma:versionID="b89e0f6e37d1ace1c1a1d5019205505f">
  <xsd:schema xmlns:xsd="http://www.w3.org/2001/XMLSchema" xmlns:xs="http://www.w3.org/2001/XMLSchema" xmlns:p="http://schemas.microsoft.com/office/2006/metadata/properties" xmlns:ns1="http://schemas.microsoft.com/sharepoint/v3" xmlns:ns2="731a5dce-ede2-406b-bec2-e5336c1650bb" xmlns:ns3="b7d4edd4-c9c5-46c2-b67e-0596ce8ba7f2" targetNamespace="http://schemas.microsoft.com/office/2006/metadata/properties" ma:root="true" ma:fieldsID="df8b726dfbef1f29f002f84bdb485e23" ns1:_="" ns2:_="" ns3:_="">
    <xsd:import namespace="http://schemas.microsoft.com/sharepoint/v3"/>
    <xsd:import namespace="731a5dce-ede2-406b-bec2-e5336c1650bb"/>
    <xsd:import namespace="b7d4edd4-c9c5-46c2-b67e-0596ce8ba7f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31a5dce-ede2-406b-bec2-e5336c1650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d4edd4-c9c5-46c2-b67e-0596ce8ba7f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Requirement 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SharedWithUsers xmlns="b7d4edd4-c9c5-46c2-b67e-0596ce8ba7f2">
      <UserInfo>
        <DisplayName>Scott, Shawna</DisplayName>
        <AccountId>322</AccountId>
        <AccountType/>
      </UserInfo>
      <UserInfo>
        <DisplayName>Emily Creel</DisplayName>
        <AccountId>908</AccountId>
        <AccountType/>
      </UserInfo>
    </SharedWithUsers>
  </documentManagement>
</p:properties>
</file>

<file path=customXml/itemProps1.xml><?xml version="1.0" encoding="utf-8"?>
<ds:datastoreItem xmlns:ds="http://schemas.openxmlformats.org/officeDocument/2006/customXml" ds:itemID="{DF764FBA-4D6F-4D66-A956-E81B7C4072D5}">
  <ds:schemaRefs>
    <ds:schemaRef ds:uri="http://schemas.microsoft.com/sharepoint/v3/contenttype/forms"/>
  </ds:schemaRefs>
</ds:datastoreItem>
</file>

<file path=customXml/itemProps2.xml><?xml version="1.0" encoding="utf-8"?>
<ds:datastoreItem xmlns:ds="http://schemas.openxmlformats.org/officeDocument/2006/customXml" ds:itemID="{25F81543-D269-4460-9B51-6170F7B622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31a5dce-ede2-406b-bec2-e5336c1650bb"/>
    <ds:schemaRef ds:uri="b7d4edd4-c9c5-46c2-b67e-0596ce8ba7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DDAEC0-7CFE-4615-9868-79EA75CAFEA5}">
  <ds:schemaRefs>
    <ds:schemaRef ds:uri="http://purl.org/dc/elements/1.1/"/>
    <ds:schemaRef ds:uri="http://schemas.openxmlformats.org/package/2006/metadata/core-properties"/>
    <ds:schemaRef ds:uri="http://purl.org/dc/dcmitype/"/>
    <ds:schemaRef ds:uri="http://schemas.microsoft.com/office/2006/documentManagement/types"/>
    <ds:schemaRef ds:uri="http://purl.org/dc/terms/"/>
    <ds:schemaRef ds:uri="http://schemas.microsoft.com/office/2006/metadata/properties"/>
    <ds:schemaRef ds:uri="http://schemas.microsoft.com/office/infopath/2007/PartnerControls"/>
    <ds:schemaRef ds:uri="b7d4edd4-c9c5-46c2-b67e-0596ce8ba7f2"/>
    <ds:schemaRef ds:uri="731a5dce-ede2-406b-bec2-e5336c1650bb"/>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SLO City PowerPoint Template</Template>
  <TotalTime>9094</TotalTime>
  <Words>446</Words>
  <Application>Microsoft Office PowerPoint</Application>
  <PresentationFormat>Widescreen</PresentationFormat>
  <Paragraphs>84</Paragraphs>
  <Slides>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Arial Unicode MS</vt:lpstr>
      <vt:lpstr>Calibri</vt:lpstr>
      <vt:lpstr>Californian FB</vt:lpstr>
      <vt:lpstr>Tahoma</vt:lpstr>
      <vt:lpstr>Times New Roman</vt:lpstr>
      <vt:lpstr>Wingdings 2</vt:lpstr>
      <vt:lpstr>SLO City PowerPoint Template</vt:lpstr>
      <vt:lpstr>PowerPoint Presentation</vt:lpstr>
      <vt:lpstr>PowerPoint Presentation</vt:lpstr>
      <vt:lpstr>PowerPoint Presentation</vt:lpstr>
      <vt:lpstr>PowerPoint Presentation</vt:lpstr>
      <vt:lpstr>PowerPoint Presentation</vt:lpstr>
    </vt:vector>
  </TitlesOfParts>
  <Company>City of San Luis Obispo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heading set in Arial</dc:title>
  <dc:creator>MP</dc:creator>
  <cp:lastModifiedBy>Administrator Prater</cp:lastModifiedBy>
  <cp:revision>603</cp:revision>
  <cp:lastPrinted>2019-11-19T00:36:38Z</cp:lastPrinted>
  <dcterms:created xsi:type="dcterms:W3CDTF">2014-06-13T21:09:23Z</dcterms:created>
  <dcterms:modified xsi:type="dcterms:W3CDTF">2023-03-07T17:53:30Z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0x010100D0B5AABBB2B79747A7F1A6BF59576555</vt:lpwstr>
  </property>
</Properties>
</file>