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9" r:id="rId4"/>
  </p:sldMasterIdLst>
  <p:notesMasterIdLst>
    <p:notesMasterId r:id="rId13"/>
  </p:notesMasterIdLst>
  <p:handoutMasterIdLst>
    <p:handoutMasterId r:id="rId14"/>
  </p:handoutMasterIdLst>
  <p:sldIdLst>
    <p:sldId id="378" r:id="rId5"/>
    <p:sldId id="276" r:id="rId6"/>
    <p:sldId id="452" r:id="rId7"/>
    <p:sldId id="453" r:id="rId8"/>
    <p:sldId id="365" r:id="rId9"/>
    <p:sldId id="375" r:id="rId10"/>
    <p:sldId id="392" r:id="rId11"/>
    <p:sldId id="283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77" userDrawn="1">
          <p15:clr>
            <a:srgbClr val="A4A3A4"/>
          </p15:clr>
        </p15:guide>
        <p15:guide id="2" pos="225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Creel" initials="EC" lastIdx="12" clrIdx="0"/>
  <p:cmAuthor id="2" name="Jaimie Jones" initials="JMJ" lastIdx="2" clrIdx="1"/>
  <p:cmAuthor id="3" name="Scott, Shawna" initials="SS" lastIdx="1" clrIdx="2">
    <p:extLst>
      <p:ext uri="{19B8F6BF-5375-455C-9EA6-DF929625EA0E}">
        <p15:presenceInfo xmlns:p15="http://schemas.microsoft.com/office/powerpoint/2012/main" userId="S::sscott@slocity.org::73d55062-b7ce-4e95-9086-c3c0c699f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BCED8"/>
    <a:srgbClr val="3333FF"/>
    <a:srgbClr val="777777"/>
    <a:srgbClr val="000000"/>
    <a:srgbClr val="FFFFFF"/>
    <a:srgbClr val="F58A38"/>
    <a:srgbClr val="DE791C"/>
    <a:srgbClr val="FFFF00"/>
    <a:srgbClr val="03A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72738" autoAdjust="0"/>
  </p:normalViewPr>
  <p:slideViewPr>
    <p:cSldViewPr snapToGrid="0">
      <p:cViewPr varScale="1">
        <p:scale>
          <a:sx n="59" d="100"/>
          <a:sy n="59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660" y="72"/>
      </p:cViewPr>
      <p:guideLst>
        <p:guide orient="horz" pos="2977"/>
        <p:guide pos="225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9181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DA028EAB-D723-0D48-B637-564574385EDB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7133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9181" y="8977133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C0558B30-57E9-ED45-9A19-91D5A2F8B9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53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9596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DFEF0A2B-08D9-9B4F-9BD7-B13A4A09CDF1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708025"/>
            <a:ext cx="6300787" cy="354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47" tIns="47474" rIns="94947" bIns="474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6619" y="4489387"/>
            <a:ext cx="5732949" cy="4253103"/>
          </a:xfrm>
          <a:prstGeom prst="rect">
            <a:avLst/>
          </a:prstGeom>
        </p:spPr>
        <p:txBody>
          <a:bodyPr vert="horz" lIns="94947" tIns="47474" rIns="94947" bIns="474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6586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9596" y="8976586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0DAA5BFC-C1C8-A34E-92A1-0786691721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8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F5F6726B-DC81-498E-A3CA-A9022044D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48B4BC-2DFB-4DB3-B352-DE1E1BAAB0D1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69635" name="Rectangle 7">
            <a:extLst>
              <a:ext uri="{FF2B5EF4-FFF2-40B4-BE49-F238E27FC236}">
                <a16:creationId xmlns:a16="http://schemas.microsoft.com/office/drawing/2014/main" id="{F27024E2-46EC-4BB2-954C-BF2718A70A8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99" tIns="48250" rIns="96499" bIns="48250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9227C2-3E81-412C-965D-0839E2B6DF9D}" type="slidenum">
              <a:rPr lang="en-US" altLang="en-US" sz="1300"/>
              <a:pPr algn="r" eaLnBrk="1" hangingPunct="1"/>
              <a:t>3</a:t>
            </a:fld>
            <a:endParaRPr lang="en-US" altLang="en-US" sz="1300"/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B1562944-93C2-4506-8D11-346F04EF5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86513" cy="3594100"/>
          </a:xfrm>
          <a:prstGeom prst="rect">
            <a:avLst/>
          </a:prstGeom>
          <a:ln/>
        </p:spPr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E549D3EB-667F-462E-8FF7-F31DA2573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F5F6726B-DC81-498E-A3CA-A9022044D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48B4BC-2DFB-4DB3-B352-DE1E1BAAB0D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9635" name="Rectangle 7">
            <a:extLst>
              <a:ext uri="{FF2B5EF4-FFF2-40B4-BE49-F238E27FC236}">
                <a16:creationId xmlns:a16="http://schemas.microsoft.com/office/drawing/2014/main" id="{F27024E2-46EC-4BB2-954C-BF2718A70A8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99" tIns="48250" rIns="96499" bIns="48250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9227C2-3E81-412C-965D-0839E2B6DF9D}" type="slidenum">
              <a:rPr lang="en-US" altLang="en-US" sz="1300"/>
              <a:pPr algn="r" eaLnBrk="1" hangingPunct="1"/>
              <a:t>4</a:t>
            </a:fld>
            <a:endParaRPr lang="en-US" altLang="en-US" sz="1300"/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B1562944-93C2-4506-8D11-346F04EF5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86513" cy="3594100"/>
          </a:xfrm>
          <a:prstGeom prst="rect">
            <a:avLst/>
          </a:prstGeom>
          <a:ln/>
        </p:spPr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E549D3EB-667F-462E-8FF7-F31DA2573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09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9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8659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904565" y="132416"/>
            <a:ext cx="8677836" cy="11430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912284" y="866431"/>
            <a:ext cx="7277224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D62FFF-4D35-4C2C-9ED0-C40C987F41F6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AF16EE-1352-48BF-AAB7-FD5166CCD4FA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D32EA1-4F4E-4A7F-A035-7D630706774D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9616141" y="1"/>
            <a:ext cx="2575859" cy="6858000"/>
          </a:xfrm>
          <a:prstGeom prst="rect">
            <a:avLst/>
          </a:prstGeom>
          <a:solidFill>
            <a:schemeClr val="tx2">
              <a:lumMod val="25000"/>
              <a:lumOff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1"/>
            <a:ext cx="8677836" cy="37932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6661" y="5578476"/>
            <a:ext cx="800946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16141" y="6356351"/>
            <a:ext cx="2575859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6190589" y="3429133"/>
            <a:ext cx="6857206" cy="211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DCAFFA5-261A-4022-A7C4-A51C93F5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7973" y="352236"/>
            <a:ext cx="229219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b="1" kern="0" dirty="0"/>
              <a:t>LAFCO </a:t>
            </a:r>
          </a:p>
          <a:p>
            <a:pPr algn="r"/>
            <a:r>
              <a:rPr lang="en-US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dirty="0"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12192000" cy="113593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683" y="50083"/>
            <a:ext cx="11921317" cy="10858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684" y="5159031"/>
            <a:ext cx="7277224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20612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D7F6446-AE9A-C64B-B107-5880721332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0683" y="1419917"/>
            <a:ext cx="11921317" cy="360501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49350"/>
            <a:ext cx="12192000" cy="635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86CF27A-C02D-4F9D-9579-5BBB2E76D07C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430B02-99AF-4A75-9FEA-BC5CE6CD1B0E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0865224" y="0"/>
            <a:ext cx="1326776" cy="61214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992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812A0C-1AD0-4923-AD89-3549F87EB797}"/>
              </a:ext>
            </a:extLst>
          </p:cNvPr>
          <p:cNvSpPr txBox="1">
            <a:spLocks/>
          </p:cNvSpPr>
          <p:nvPr userDrawn="1"/>
        </p:nvSpPr>
        <p:spPr>
          <a:xfrm>
            <a:off x="10789097" y="271506"/>
            <a:ext cx="147903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D3594D3-1897-4E17-AEDB-B7DA66873349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985113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4132"/>
            <a:ext cx="475488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689412"/>
            <a:ext cx="475488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05855" y="2054132"/>
            <a:ext cx="475488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05855" y="2689412"/>
            <a:ext cx="475488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08659" y="361017"/>
            <a:ext cx="675341" cy="365125"/>
          </a:xfrm>
          <a:prstGeom prst="rect">
            <a:avLst/>
          </a:prstGeom>
        </p:spPr>
        <p:txBody>
          <a:bodyPr/>
          <a:lstStyle/>
          <a:p>
            <a:fld id="{4D7F6446-AE9A-C64B-B107-5880721332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D5523AF-1CF5-4AF1-8A60-671A89E15642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14562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09599" y="4224973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6F79937-70DB-4F24-801B-3633FDA981F5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9DC94B6-2400-4F8D-AC88-60F70F0B5AC3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D1F6B5A-E8C3-4019-AAC8-7CDAFFD7AF97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DFC9A43-0430-428C-BBA3-977CBE5DDB7D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0960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396BD8-1F79-4440-9046-A674A6ECD91A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154421-499B-4104-9BD9-833685A4BDB2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0865224" y="0"/>
            <a:ext cx="1326776" cy="1003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383A62-2538-4CE4-87E9-E0F55D037ACB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8677836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209801"/>
            <a:ext cx="8677836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083" y="6356351"/>
            <a:ext cx="8009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4BB8FD0-A644-4289-BAF8-6C3D5B5AB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FC3D1-7B34-4029-8B65-BE33B7F500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1665D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4">
            <a:lumMod val="50000"/>
          </a:schemeClr>
        </a:buClr>
        <a:buSzPct val="100000"/>
        <a:buFont typeface="Wingdings 2" pitchFamily="18" charset="2"/>
        <a:buChar char="¡"/>
        <a:defRPr sz="20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4">
            <a:lumMod val="75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4">
            <a:lumMod val="60000"/>
            <a:lumOff val="4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4">
            <a:lumMod val="40000"/>
            <a:lumOff val="6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4">
            <a:lumMod val="20000"/>
            <a:lumOff val="8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lafco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CB9E382-10E7-4A3B-B6C6-A660E2BEE643}"/>
              </a:ext>
            </a:extLst>
          </p:cNvPr>
          <p:cNvSpPr txBox="1">
            <a:spLocks/>
          </p:cNvSpPr>
          <p:nvPr/>
        </p:nvSpPr>
        <p:spPr>
          <a:xfrm>
            <a:off x="2353380" y="1380077"/>
            <a:ext cx="6941127" cy="79306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u="sng" dirty="0"/>
              <a:t>Santa Barbara LAFCO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6535E3A-DA80-4B9B-8186-62ECEDEF4658}"/>
              </a:ext>
            </a:extLst>
          </p:cNvPr>
          <p:cNvSpPr txBox="1">
            <a:spLocks/>
          </p:cNvSpPr>
          <p:nvPr/>
        </p:nvSpPr>
        <p:spPr>
          <a:xfrm>
            <a:off x="1926771" y="2494452"/>
            <a:ext cx="7279511" cy="250209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None/>
              <a:defRPr sz="1400" kern="1200">
                <a:solidFill>
                  <a:schemeClr val="bg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 rtl="0" eaLnBrk="1" latinLnBrk="0" hangingPunct="1">
              <a:spcBef>
                <a:spcPct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0000CC"/>
                </a:solidFill>
                <a:latin typeface="Arial Unicode MS" pitchFamily="34" charset="-128"/>
              </a:rPr>
              <a:t>Work Program:</a:t>
            </a:r>
          </a:p>
          <a:p>
            <a:pPr algn="ctr"/>
            <a:br>
              <a:rPr lang="en-US" sz="2800" dirty="0">
                <a:solidFill>
                  <a:srgbClr val="0000CC"/>
                </a:solidFill>
                <a:latin typeface="Arial Unicode MS" pitchFamily="34" charset="-128"/>
              </a:rPr>
            </a:b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Arial" panose="020B0604020202020204" pitchFamily="34" charset="0"/>
              </a:rPr>
              <a:t>Transportation, Parking, Street Sweeping &amp; Beautification, Lighting, Transit and Airport Services </a:t>
            </a:r>
            <a:endParaRPr lang="en-US" altLang="en-US" sz="2800" dirty="0">
              <a:solidFill>
                <a:srgbClr val="0000CC"/>
              </a:solidFill>
              <a:latin typeface="+mj-lt"/>
            </a:endParaRPr>
          </a:p>
          <a:p>
            <a:pPr algn="ctr"/>
            <a:r>
              <a:rPr lang="en-US" altLang="en-US" sz="2800" dirty="0">
                <a:solidFill>
                  <a:srgbClr val="0000CC"/>
                </a:solidFill>
                <a:latin typeface="Arial Unicode MS" pitchFamily="34" charset="-128"/>
              </a:rPr>
              <a:t>MSR-SOI Outline &amp; Scope</a:t>
            </a:r>
          </a:p>
          <a:p>
            <a:pPr algn="ctr"/>
            <a:endParaRPr lang="en-US" sz="2400" dirty="0">
              <a:solidFill>
                <a:srgbClr val="0000CC"/>
              </a:solidFill>
            </a:endParaRPr>
          </a:p>
          <a:p>
            <a:pPr algn="ctr"/>
            <a:r>
              <a:rPr lang="en-US" sz="2400" dirty="0">
                <a:solidFill>
                  <a:srgbClr val="0000CC"/>
                </a:solidFill>
              </a:rPr>
              <a:t>March 2, 2023</a:t>
            </a:r>
            <a:endParaRPr lang="en-US" sz="1600" dirty="0">
              <a:solidFill>
                <a:srgbClr val="0000CC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EA7D6B-2BCF-483C-9D6C-D088F1D4D338}"/>
              </a:ext>
            </a:extLst>
          </p:cNvPr>
          <p:cNvSpPr/>
          <p:nvPr/>
        </p:nvSpPr>
        <p:spPr>
          <a:xfrm>
            <a:off x="0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US" sz="1600" dirty="0"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105 East Anapamu Street 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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 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Santa Barbara CA  93101</a:t>
            </a:r>
            <a:endParaRPr lang="en-US" altLang="en-US" sz="1000" dirty="0">
              <a:solidFill>
                <a:schemeClr val="bg1"/>
              </a:solidFill>
              <a:latin typeface="Californian FB" panose="0207040306080B030204" pitchFamily="18" charset="0"/>
              <a:sym typeface="Wingdings" panose="05000000000000000000" pitchFamily="2" charset="2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805/568-3391 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 FAX 805/568-2249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lang="en-US" altLang="en-US" sz="7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dirty="0">
                <a:solidFill>
                  <a:srgbClr val="00B0F0"/>
                </a:solidFill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4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8C45E-10CA-4855-911B-CEAEFAA1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CF86DB8-A515-4C1E-B55C-8E8F3F6F9A7D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2</a:t>
            </a:fld>
            <a:endParaRPr lang="en-US" altLang="en-US" sz="20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7D38B10-8CAB-4D33-B938-3AB2AB83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232"/>
            <a:ext cx="9225642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	Transportation/Parking/St Sweep &amp; Beauty/ Lighting/Transit/Airport MSR-SOI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11CE64CD-37F6-48BA-B405-CABE88036D09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1263"/>
            <a:ext cx="8931730" cy="45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Agencies Covered in the Review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Comprehensive Service Review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Commission January 12</a:t>
            </a:r>
            <a:r>
              <a:rPr lang="en-US" altLang="en-US" sz="2800" baseline="30000" dirty="0">
                <a:solidFill>
                  <a:srgbClr val="0000CC"/>
                </a:solidFill>
                <a:latin typeface="Arial" charset="0"/>
              </a:rPr>
              <a:t>th</a:t>
            </a:r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 Direction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Proposed Outline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Public Comment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Q and A</a:t>
            </a:r>
          </a:p>
          <a:p>
            <a:pPr>
              <a:spcBef>
                <a:spcPts val="1350"/>
              </a:spcBef>
              <a:defRPr/>
            </a:pPr>
            <a:endParaRPr lang="en-US" altLang="en-US" sz="2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CC9808F-EC6F-43D6-92FE-79B6E387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7313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Business Item No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87B7057-7F8C-4CBF-BFE0-2234861451CE}"/>
              </a:ext>
            </a:extLst>
          </p:cNvPr>
          <p:cNvSpPr txBox="1">
            <a:spLocks/>
          </p:cNvSpPr>
          <p:nvPr/>
        </p:nvSpPr>
        <p:spPr>
          <a:xfrm>
            <a:off x="10673442" y="6354422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3</a:t>
            </a:fld>
            <a:endParaRPr lang="en-US" alt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B3D4DDA-7B8A-4A5D-AC10-48CE9C7B0E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20337"/>
              </p:ext>
            </p:extLst>
          </p:nvPr>
        </p:nvGraphicFramePr>
        <p:xfrm>
          <a:off x="-3" y="-1"/>
          <a:ext cx="10825846" cy="7063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2923">
                  <a:extLst>
                    <a:ext uri="{9D8B030D-6E8A-4147-A177-3AD203B41FA5}">
                      <a16:colId xmlns:a16="http://schemas.microsoft.com/office/drawing/2014/main" val="2681580082"/>
                    </a:ext>
                  </a:extLst>
                </a:gridCol>
                <a:gridCol w="5412923">
                  <a:extLst>
                    <a:ext uri="{9D8B030D-6E8A-4147-A177-3AD203B41FA5}">
                      <a16:colId xmlns:a16="http://schemas.microsoft.com/office/drawing/2014/main" val="3548557896"/>
                    </a:ext>
                  </a:extLst>
                </a:gridCol>
              </a:tblGrid>
              <a:tr h="300824">
                <a:tc>
                  <a:txBody>
                    <a:bodyPr/>
                    <a:lstStyle/>
                    <a:p>
                      <a:pPr marL="0" marR="24701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MSR Document Volume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/>
                </a:tc>
                <a:tc>
                  <a:txBody>
                    <a:bodyPr/>
                    <a:lstStyle/>
                    <a:p>
                      <a:pPr marL="0" marR="24701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Community Included in Volume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/>
                </a:tc>
                <a:extLst>
                  <a:ext uri="{0D108BD9-81ED-4DB2-BD59-A6C34878D82A}">
                    <a16:rowId xmlns:a16="http://schemas.microsoft.com/office/drawing/2014/main" val="440158331"/>
                  </a:ext>
                </a:extLst>
              </a:tr>
              <a:tr h="300824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Fire/Police/Emergency/Safety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2555" marR="142555" marT="71277" marB="71277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County Service Areas of CSA 32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1021215373"/>
                  </a:ext>
                </a:extLst>
              </a:tr>
              <a:tr h="452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Community Services Districts of Isla Vista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2052917845"/>
                  </a:ext>
                </a:extLst>
              </a:tr>
              <a:tr h="679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Cities of Buellton, Carpinteria, Goleta, Guadalupe, Lompoc, Santa Barbara, Santa Maria &amp; Solvang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1372870241"/>
                  </a:ext>
                </a:extLst>
              </a:tr>
              <a:tr h="3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County Fire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2368361283"/>
                  </a:ext>
                </a:extLst>
              </a:tr>
              <a:tr h="601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Fire Districts of Montecito &amp; Carpinteria/Summerland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265302721"/>
                  </a:ext>
                </a:extLst>
              </a:tr>
              <a:tr h="905826"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Water/Wastewater/Stormwater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2555" marR="142555" marT="71277" marB="71277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Community Services Districts of Los Alamos, Los Olivos, Santa Ynez, Mission Hills, Vandenberg, Casmalia &amp; Cuyama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1025691296"/>
                  </a:ext>
                </a:extLst>
              </a:tr>
              <a:tr h="679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Cities of Buellton, Carpinteria, Goleta, Guadalupe, Lompoc, Santa Barbara, Santa Maria &amp; Solvang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2173970064"/>
                  </a:ext>
                </a:extLst>
              </a:tr>
              <a:tr h="3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County Service Areas of CSA 12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1951148409"/>
                  </a:ext>
                </a:extLst>
              </a:tr>
              <a:tr h="3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County Water Agency &amp; Flood Control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306560229"/>
                  </a:ext>
                </a:extLst>
              </a:tr>
              <a:tr h="3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Embarcadero Municipal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1612903247"/>
                  </a:ext>
                </a:extLst>
              </a:tr>
              <a:tr h="452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Districts of San Antonio &amp; Cuyama Basin, Carpinteria Valley, Goleta, Montecito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2516161750"/>
                  </a:ext>
                </a:extLst>
              </a:tr>
              <a:tr h="679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Conservation District of Santa Maria Valley &amp; Santa Ynez River &amp; Imp District #1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3275497310"/>
                  </a:ext>
                </a:extLst>
              </a:tr>
              <a:tr h="601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Sanitary Districts of Carpinteria, Goleta, Goleta West, Montecito &amp; Summerland, Laguna County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7770" marR="117770" marT="0" marB="0" anchor="b"/>
                </a:tc>
                <a:extLst>
                  <a:ext uri="{0D108BD9-81ED-4DB2-BD59-A6C34878D82A}">
                    <a16:rowId xmlns:a16="http://schemas.microsoft.com/office/drawing/2014/main" val="200109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0E31C7C-0018-4CA8-9DD9-94CA511F4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772" y="852448"/>
            <a:ext cx="3864511" cy="73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chemeClr val="bg1"/>
                </a:solidFill>
                <a:effectLst/>
                <a:latin typeface="Arial" charset="0"/>
              </a:rPr>
              <a:t>Vicinity Map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C7F9C3C-89B1-4C61-870C-1FE364B3B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759539"/>
              </p:ext>
            </p:extLst>
          </p:nvPr>
        </p:nvGraphicFramePr>
        <p:xfrm>
          <a:off x="-1" y="1"/>
          <a:ext cx="10857284" cy="6872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8642">
                  <a:extLst>
                    <a:ext uri="{9D8B030D-6E8A-4147-A177-3AD203B41FA5}">
                      <a16:colId xmlns:a16="http://schemas.microsoft.com/office/drawing/2014/main" val="2681580082"/>
                    </a:ext>
                  </a:extLst>
                </a:gridCol>
                <a:gridCol w="5428642">
                  <a:extLst>
                    <a:ext uri="{9D8B030D-6E8A-4147-A177-3AD203B41FA5}">
                      <a16:colId xmlns:a16="http://schemas.microsoft.com/office/drawing/2014/main" val="3548557896"/>
                    </a:ext>
                  </a:extLst>
                </a:gridCol>
              </a:tblGrid>
              <a:tr h="303143">
                <a:tc>
                  <a:txBody>
                    <a:bodyPr/>
                    <a:lstStyle/>
                    <a:p>
                      <a:pPr marL="0" marR="24701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MSR Document Volume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/>
                </a:tc>
                <a:tc>
                  <a:txBody>
                    <a:bodyPr/>
                    <a:lstStyle/>
                    <a:p>
                      <a:pPr marL="0" marR="24701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Community Included in Volume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/>
                </a:tc>
                <a:extLst>
                  <a:ext uri="{0D108BD9-81ED-4DB2-BD59-A6C34878D82A}">
                    <a16:rowId xmlns:a16="http://schemas.microsoft.com/office/drawing/2014/main" val="440158331"/>
                  </a:ext>
                </a:extLst>
              </a:tr>
              <a:tr h="283028"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Transportation/Parking/St Sweep &amp; Beauty/Lighting/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Transit/Airport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83" marR="115783" marT="57891" marB="5789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County Service Areas of CSA 3, 11, 31 &amp; 41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726505219"/>
                  </a:ext>
                </a:extLst>
              </a:tr>
              <a:tr h="467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Community Services Districts of Cuyama, Isla Vista, Mission Hills, Santa Rita Hills &amp; Santa Ynez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4014747189"/>
                  </a:ext>
                </a:extLst>
              </a:tr>
              <a:tr h="630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Cities of Buellton, Carpinteria, Goleta, Guadalupe, Lompoc, Santa Barbara, Santa Maria &amp; Solvang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3094958595"/>
                  </a:ext>
                </a:extLst>
              </a:tr>
              <a:tr h="10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Goleta West Sanitary District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826122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Lighting Districts of Guadalupe, Mission Canyon, &amp; North County Lighting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845833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Santa Maria Airport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320288226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SB Metro Transit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289609021"/>
                  </a:ext>
                </a:extLst>
              </a:tr>
              <a:tr h="303143"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Parks/O.S./Library/Fac Rentals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83" marR="115783" marT="57891" marB="5789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County Service Areas of CSA 3, 4 &amp; 5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1423949775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Community Services Districts of Isla Vista &amp; Los Alamos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3898117713"/>
                  </a:ext>
                </a:extLst>
              </a:tr>
              <a:tr h="4731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Cities of Buellton, Carpinteria, Goleta, Guadalupe, Lompoc, Santa Barbara, Santa Maria &amp; Solvang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2690853363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Cachuma RCD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772948455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Embarcadero Municipal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2537051358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Isla Vista Rec &amp; Park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3371324911"/>
                  </a:ext>
                </a:extLst>
              </a:tr>
              <a:tr h="303143"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Other Services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83" marR="115783" marT="57891" marB="5789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Cemeteries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2829156723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Community Services Districts of Isla Vista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1680704892"/>
                  </a:ext>
                </a:extLst>
              </a:tr>
              <a:tr h="4051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Cities of Buellton, Carpinteria, Goleta, Guadalupe, Lompoc, Santa Barbara, Santa Maria &amp; Solvang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2675498471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Lompoc Valley Hospital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3819018958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SB Mosquito &amp; Vector District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1304744782"/>
                  </a:ext>
                </a:extLst>
              </a:tr>
              <a:tr h="303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Embarcadero Municipal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5108" marR="75108" marT="0" marB="0" anchor="b"/>
                </a:tc>
                <a:extLst>
                  <a:ext uri="{0D108BD9-81ED-4DB2-BD59-A6C34878D82A}">
                    <a16:rowId xmlns:a16="http://schemas.microsoft.com/office/drawing/2014/main" val="2660740140"/>
                  </a:ext>
                </a:extLst>
              </a:tr>
            </a:tbl>
          </a:graphicData>
        </a:graphic>
      </p:graphicFrame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D2AF43E9-95F9-415D-9D6E-3C733C8B227E}"/>
              </a:ext>
            </a:extLst>
          </p:cNvPr>
          <p:cNvSpPr txBox="1">
            <a:spLocks/>
          </p:cNvSpPr>
          <p:nvPr/>
        </p:nvSpPr>
        <p:spPr>
          <a:xfrm>
            <a:off x="10673442" y="6354422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4</a:t>
            </a:fld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00531040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3CD5-A318-4F72-9CFE-D4777A363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E46613B-2BC6-460B-BB18-D263FDAD3900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5</a:t>
            </a:fld>
            <a:endParaRPr lang="en-US" altLang="en-US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EB9E8BB-AF64-4E23-BA6C-1F0AD9CEEC1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9"/>
            <a:ext cx="8997044" cy="4422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Collectively Analyze 23 Agencies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ongoing operations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current financial performance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existing governance structure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ability to provide services; and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their importance within the area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Include Determination required by State Law</a:t>
            </a:r>
            <a:endParaRPr lang="en-US" altLang="en-US" sz="2800" dirty="0">
              <a:solidFill>
                <a:srgbClr val="0000CC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DEFE3C0-4B92-4DE4-A696-F7857FA6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726905"/>
            <a:ext cx="2538045" cy="258369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Business Item No 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EA71B20-106A-9B34-E60B-E46CD2679D88}"/>
              </a:ext>
            </a:extLst>
          </p:cNvPr>
          <p:cNvSpPr txBox="1">
            <a:spLocks/>
          </p:cNvSpPr>
          <p:nvPr/>
        </p:nvSpPr>
        <p:spPr>
          <a:xfrm>
            <a:off x="0" y="144232"/>
            <a:ext cx="9225642" cy="994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/>
              <a:t>	Transportation/Parking/St Sweep &amp; Beauty/ Lighting/Transit/Airport MSR-SOI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31B84-5C3F-499A-B25F-6F463638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D6B18B-7EE3-4B32-B1A5-08402CF4971E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6</a:t>
            </a:fld>
            <a:endParaRPr lang="en-US" altLang="en-US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4DC22FF-D97B-440E-A5BE-92F13D369988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9"/>
            <a:ext cx="9029701" cy="44226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dirty="0">
                <a:solidFill>
                  <a:srgbClr val="0000CC"/>
                </a:solidFill>
                <a:latin typeface="Arial" charset="0"/>
              </a:rPr>
              <a:t>Proposed Outline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Summary – Overview &amp; Key Findings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One - Service Review Determination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Two - Sphere of Influence Determinations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single purpose agencies &amp; previously covered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Three – Agency Profiles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– Acknowledgements &amp; Relationship to other Service Reviews</a:t>
            </a:r>
            <a:endParaRPr lang="en-US" altLang="en-US" dirty="0">
              <a:solidFill>
                <a:srgbClr val="0000CC"/>
              </a:solidFill>
              <a:latin typeface="Arial Unicode MS" pitchFamily="34" charset="-128"/>
            </a:endParaRP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8030D0A4-8FC7-4220-A693-D1759FE9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726905"/>
            <a:ext cx="2538045" cy="258369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Business Item No 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904E958-19F9-066C-B654-92285FF1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232"/>
            <a:ext cx="9225642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	Transportation/Parking/St Sweep &amp; Beauty/ Lighting/Transit/Airport MSR-SOI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BC1D-C3A7-4D60-925B-13C194AE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CB6C8-BA9E-4708-BC00-3EBB7BD37746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7</a:t>
            </a:fld>
            <a:endParaRPr lang="en-US" altLang="en-US" sz="20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7A7D62B-0D3A-46A7-83DD-49134CB80B0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8"/>
            <a:ext cx="8997043" cy="468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3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r>
              <a:rPr lang="en-US" sz="2800" dirty="0">
                <a:solidFill>
                  <a:srgbClr val="0000CC"/>
                </a:solidFill>
              </a:rPr>
              <a:t>Send out Survey/Questionnaire to 23 Agencies</a:t>
            </a:r>
          </a:p>
          <a:p>
            <a:r>
              <a:rPr lang="en-US" sz="2800" dirty="0">
                <a:solidFill>
                  <a:srgbClr val="0000CC"/>
                </a:solidFill>
              </a:rPr>
              <a:t>Response deadline April 7, 2023</a:t>
            </a:r>
          </a:p>
          <a:p>
            <a:r>
              <a:rPr lang="en-US" sz="2800" dirty="0">
                <a:solidFill>
                  <a:srgbClr val="0000CC"/>
                </a:solidFill>
              </a:rPr>
              <a:t>LAFCO staff prepares an Administrative Draft by August 2023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Public Review &amp; Comments</a:t>
            </a:r>
          </a:p>
          <a:p>
            <a:r>
              <a:rPr 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by November 2023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dirty="0">
              <a:solidFill>
                <a:srgbClr val="0000CC"/>
              </a:solidFill>
              <a:latin typeface="Arial Unicode MS" pitchFamily="34" charset="-128"/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71629053-4D34-4911-8C52-F50973251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98671"/>
            <a:ext cx="2538045" cy="286603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Business Item No 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E35FA6B-F272-A1E6-3495-F706688B0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232"/>
            <a:ext cx="9225642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	Transportation/Parking/St Sweep &amp; Beauty/ Lighting/Transit/Airport MSR-SOI</a:t>
            </a:r>
          </a:p>
        </p:txBody>
      </p:sp>
    </p:spTree>
    <p:extLst>
      <p:ext uri="{BB962C8B-B14F-4D97-AF65-F5344CB8AC3E}">
        <p14:creationId xmlns:p14="http://schemas.microsoft.com/office/powerpoint/2010/main" val="5928250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04240"/>
            <a:ext cx="8915401" cy="4639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00CC"/>
                </a:solidFill>
              </a:rPr>
              <a:t>OPTION 1</a:t>
            </a:r>
            <a:r>
              <a:rPr lang="en-US" sz="2800" dirty="0">
                <a:solidFill>
                  <a:srgbClr val="0000CC"/>
                </a:solidFill>
              </a:rPr>
              <a:t> – APPROVE the staff recommendation regarding the outline, scope, and schedule for Transportation/Parking/Street Sweeping &amp; Beautification/Lighting/Transit/Airport municipal service and sphere review</a:t>
            </a:r>
          </a:p>
          <a:p>
            <a:pPr marL="0" indent="0">
              <a:buNone/>
            </a:pP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33CCC-BC60-4AA0-BD6E-A179A9F9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2B7B01C-53CD-48CB-A217-341EE8F11385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8</a:t>
            </a:fld>
            <a:endParaRPr lang="en-US" altLang="en-US" sz="200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BF919B4-0950-40FD-BB63-205190ECAEE5}"/>
              </a:ext>
            </a:extLst>
          </p:cNvPr>
          <p:cNvSpPr txBox="1">
            <a:spLocks noChangeArrowheads="1"/>
          </p:cNvSpPr>
          <p:nvPr/>
        </p:nvSpPr>
        <p:spPr>
          <a:xfrm>
            <a:off x="1" y="238036"/>
            <a:ext cx="9525000" cy="66188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altLang="en-US" dirty="0">
                <a:solidFill>
                  <a:srgbClr val="5A5A75"/>
                </a:solidFill>
                <a:latin typeface="Tahoma" panose="020B0604030504040204" pitchFamily="34" charset="0"/>
              </a:rPr>
              <a:t>Recommendation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3A9335E-FAD3-4BC7-8647-0C1066209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715001"/>
            <a:ext cx="2538045" cy="270274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Business Item No 3</a:t>
            </a:r>
          </a:p>
        </p:txBody>
      </p:sp>
    </p:spTree>
    <p:extLst>
      <p:ext uri="{BB962C8B-B14F-4D97-AF65-F5344CB8AC3E}">
        <p14:creationId xmlns:p14="http://schemas.microsoft.com/office/powerpoint/2010/main" val="1769579821"/>
      </p:ext>
    </p:extLst>
  </p:cSld>
  <p:clrMapOvr>
    <a:masterClrMapping/>
  </p:clrMapOvr>
</p:sld>
</file>

<file path=ppt/theme/theme1.xml><?xml version="1.0" encoding="utf-8"?>
<a:theme xmlns:a="http://schemas.openxmlformats.org/drawingml/2006/main" name="SLO City PowerPoint Template">
  <a:themeElements>
    <a:clrScheme name="Custom 7">
      <a:dk1>
        <a:srgbClr val="455560"/>
      </a:dk1>
      <a:lt1>
        <a:sysClr val="window" lastClr="FFFFFF"/>
      </a:lt1>
      <a:dk2>
        <a:srgbClr val="2D2F2B"/>
      </a:dk2>
      <a:lt2>
        <a:srgbClr val="DEDED7"/>
      </a:lt2>
      <a:accent1>
        <a:srgbClr val="003E7E"/>
      </a:accent1>
      <a:accent2>
        <a:srgbClr val="B0CBEA"/>
      </a:accent2>
      <a:accent3>
        <a:srgbClr val="C5C19D"/>
      </a:accent3>
      <a:accent4>
        <a:srgbClr val="DE791C"/>
      </a:accent4>
      <a:accent5>
        <a:srgbClr val="994708"/>
      </a:accent5>
      <a:accent6>
        <a:srgbClr val="E9D666"/>
      </a:accent6>
      <a:hlink>
        <a:srgbClr val="74B6BC"/>
      </a:hlink>
      <a:folHlink>
        <a:srgbClr val="7F95A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5AABBB2B79747A7F1A6BF59576555" ma:contentTypeVersion="11" ma:contentTypeDescription="Create a new document." ma:contentTypeScope="" ma:versionID="b89e0f6e37d1ace1c1a1d5019205505f">
  <xsd:schema xmlns:xsd="http://www.w3.org/2001/XMLSchema" xmlns:xs="http://www.w3.org/2001/XMLSchema" xmlns:p="http://schemas.microsoft.com/office/2006/metadata/properties" xmlns:ns1="http://schemas.microsoft.com/sharepoint/v3" xmlns:ns2="731a5dce-ede2-406b-bec2-e5336c1650bb" xmlns:ns3="b7d4edd4-c9c5-46c2-b67e-0596ce8ba7f2" targetNamespace="http://schemas.microsoft.com/office/2006/metadata/properties" ma:root="true" ma:fieldsID="df8b726dfbef1f29f002f84bdb485e23" ns1:_="" ns2:_="" ns3:_="">
    <xsd:import namespace="http://schemas.microsoft.com/sharepoint/v3"/>
    <xsd:import namespace="731a5dce-ede2-406b-bec2-e5336c1650bb"/>
    <xsd:import namespace="b7d4edd4-c9c5-46c2-b67e-0596ce8ba7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a5dce-ede2-406b-bec2-e5336c165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4edd4-c9c5-46c2-b67e-0596ce8ba7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Requirement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b7d4edd4-c9c5-46c2-b67e-0596ce8ba7f2">
      <UserInfo>
        <DisplayName>Scott, Shawna</DisplayName>
        <AccountId>322</AccountId>
        <AccountType/>
      </UserInfo>
      <UserInfo>
        <DisplayName>Emily Creel</DisplayName>
        <AccountId>908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F764FBA-4D6F-4D66-A956-E81B7C4072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F81543-D269-4460-9B51-6170F7B62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31a5dce-ede2-406b-bec2-e5336c1650bb"/>
    <ds:schemaRef ds:uri="b7d4edd4-c9c5-46c2-b67e-0596ce8ba7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DDAEC0-7CFE-4615-9868-79EA75CAFEA5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b7d4edd4-c9c5-46c2-b67e-0596ce8ba7f2"/>
    <ds:schemaRef ds:uri="731a5dce-ede2-406b-bec2-e5336c1650bb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SLO City PowerPoint Template</Template>
  <TotalTime>9026</TotalTime>
  <Words>699</Words>
  <Application>Microsoft Office PowerPoint</Application>
  <PresentationFormat>Widescreen</PresentationFormat>
  <Paragraphs>113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Unicode MS</vt:lpstr>
      <vt:lpstr>Calibri</vt:lpstr>
      <vt:lpstr>Californian FB</vt:lpstr>
      <vt:lpstr>Tahoma</vt:lpstr>
      <vt:lpstr>Times New Roman</vt:lpstr>
      <vt:lpstr>Wingdings</vt:lpstr>
      <vt:lpstr>Wingdings 2</vt:lpstr>
      <vt:lpstr>SLO City PowerPoint Template</vt:lpstr>
      <vt:lpstr>PowerPoint Presentation</vt:lpstr>
      <vt:lpstr> Transportation/Parking/St Sweep &amp; Beauty/ Lighting/Transit/Airport MSR-SOI</vt:lpstr>
      <vt:lpstr>PowerPoint Presentation</vt:lpstr>
      <vt:lpstr>PowerPoint Presentation</vt:lpstr>
      <vt:lpstr>PowerPoint Presentation</vt:lpstr>
      <vt:lpstr> Transportation/Parking/St Sweep &amp; Beauty/ Lighting/Transit/Airport MSR-SOI</vt:lpstr>
      <vt:lpstr> Transportation/Parking/St Sweep &amp; Beauty/ Lighting/Transit/Airport MSR-SOI</vt:lpstr>
      <vt:lpstr>PowerPoint Presentation</vt:lpstr>
    </vt:vector>
  </TitlesOfParts>
  <Company>City of San Luis Obispo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heading set in Arial</dc:title>
  <dc:creator>MP</dc:creator>
  <cp:lastModifiedBy>Administrator Prater</cp:lastModifiedBy>
  <cp:revision>597</cp:revision>
  <cp:lastPrinted>2019-11-19T00:36:38Z</cp:lastPrinted>
  <dcterms:created xsi:type="dcterms:W3CDTF">2014-06-13T21:09:23Z</dcterms:created>
  <dcterms:modified xsi:type="dcterms:W3CDTF">2023-02-16T23:57:34Z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0x010100D0B5AABBB2B79747A7F1A6BF59576555</vt:lpwstr>
  </property>
</Properties>
</file>